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1"/>
  </p:sldMasterIdLst>
  <p:notesMasterIdLst>
    <p:notesMasterId r:id="rId38"/>
  </p:notesMasterIdLst>
  <p:sldIdLst>
    <p:sldId id="256" r:id="rId2"/>
    <p:sldId id="265" r:id="rId3"/>
    <p:sldId id="276" r:id="rId4"/>
    <p:sldId id="266" r:id="rId5"/>
    <p:sldId id="262" r:id="rId6"/>
    <p:sldId id="272" r:id="rId7"/>
    <p:sldId id="274" r:id="rId8"/>
    <p:sldId id="277" r:id="rId9"/>
    <p:sldId id="268" r:id="rId10"/>
    <p:sldId id="269" r:id="rId11"/>
    <p:sldId id="275" r:id="rId12"/>
    <p:sldId id="273" r:id="rId13"/>
    <p:sldId id="261" r:id="rId14"/>
    <p:sldId id="260" r:id="rId15"/>
    <p:sldId id="296" r:id="rId16"/>
    <p:sldId id="270" r:id="rId17"/>
    <p:sldId id="258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71" r:id="rId29"/>
    <p:sldId id="267" r:id="rId30"/>
    <p:sldId id="289" r:id="rId31"/>
    <p:sldId id="290" r:id="rId32"/>
    <p:sldId id="291" r:id="rId33"/>
    <p:sldId id="263" r:id="rId34"/>
    <p:sldId id="293" r:id="rId35"/>
    <p:sldId id="294" r:id="rId36"/>
    <p:sldId id="29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85D433-CBF4-B64D-AC9E-7626E2FE0608}" v="3" dt="2019-07-13T05:05:30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2"/>
    <p:restoredTop sz="94753"/>
  </p:normalViewPr>
  <p:slideViewPr>
    <p:cSldViewPr snapToGrid="0" snapToObjects="1">
      <p:cViewPr>
        <p:scale>
          <a:sx n="120" d="100"/>
          <a:sy n="120" d="100"/>
        </p:scale>
        <p:origin x="792" y="-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F3D6C-0F27-8C45-8F84-D349BAABF308}" type="datetimeFigureOut">
              <a:rPr lang="en-US" smtClean="0"/>
              <a:t>7/13/19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90F2A-F24D-E64F-A604-D5C8BB27B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6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8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49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99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3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0F2A-F24D-E64F-A604-D5C8BB27BE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0EBC-EF7D-4844-8B93-389DB52816A3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0A67-1817-514E-8802-3B8D94CB8382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6F77-A085-BA4B-89C2-21CF16D66060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A366-EBEB-7D42-870F-71FAB3F02876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BFC9-D83A-6440-B176-AE5138E48774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DC51-9172-2844-9688-B0B14292673C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10B-E816-EB4E-84FB-3D7409D65E12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5C89-4F16-EF4E-93ED-A2AEA458030E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67B7-A155-E84B-A5A2-321ACFDA439E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28EA-FC80-A043-9171-CBC6AADC91BC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C285-9C5E-2741-9C4F-398E89E4788B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2A5086-5FB6-FE40-80DA-E78E23832DAF}" type="datetime1">
              <a:rPr lang="en-US" smtClean="0"/>
              <a:t>7/13/19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RL4PF2u9X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T-EDgwRvR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YDh6OLPDeY" TargetMode="External"/><Relationship Id="rId2" Type="http://schemas.openxmlformats.org/officeDocument/2006/relationships/hyperlink" Target="https://www.quirko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6KYixwUBZ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Track 5 – QUAL</a:t>
            </a:r>
            <a:br>
              <a:rPr lang="en-US" dirty="0"/>
            </a:br>
            <a:r>
              <a:rPr lang="en-US" b="1" dirty="0"/>
              <a:t>Workshops A - D</a:t>
            </a:r>
            <a:br>
              <a:rPr lang="en-US" dirty="0"/>
            </a:br>
            <a:r>
              <a:rPr lang="en-US" sz="4000" dirty="0"/>
              <a:t>(Saturday &amp; Sunday, July 13-14, 2019)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78326"/>
            <a:ext cx="7315200" cy="1108339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err="1"/>
              <a:t>Vanaja</a:t>
            </a:r>
            <a:r>
              <a:rPr lang="en-US" sz="3200" b="1" dirty="0"/>
              <a:t> </a:t>
            </a:r>
            <a:r>
              <a:rPr lang="en-US" sz="3200" b="1" dirty="0" err="1"/>
              <a:t>Nethi</a:t>
            </a:r>
            <a:r>
              <a:rPr lang="en-US" sz="3200" b="1" dirty="0"/>
              <a:t>, Ph.D.</a:t>
            </a:r>
          </a:p>
          <a:p>
            <a:pPr algn="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1428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Qualitative Data – Manually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Youtube</a:t>
            </a:r>
            <a:r>
              <a:rPr lang="en-US" dirty="0"/>
              <a:t> video: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=DRL4PF2u9XA</a:t>
            </a:r>
            <a:endParaRPr lang="en-US" dirty="0"/>
          </a:p>
          <a:p>
            <a:r>
              <a:rPr lang="en-US" dirty="0"/>
              <a:t>A qualitative analysis of Interview Data: A Basic Step-by-step Guide  by Kent Lofgren, Sweden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https://www.youtube.com/watch?v=eT-EDgwRvRU</a:t>
            </a:r>
            <a:endParaRPr lang="en-US" dirty="0"/>
          </a:p>
          <a:p>
            <a:r>
              <a:rPr lang="en-US" dirty="0"/>
              <a:t>Coding and developing themes</a:t>
            </a:r>
          </a:p>
          <a:p>
            <a:r>
              <a:rPr lang="en-US" dirty="0"/>
              <a:t>Coding and developing themes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Summer Institute 2018, 13 - 15 July 2018</a:t>
            </a:r>
          </a:p>
        </p:txBody>
      </p:sp>
    </p:spTree>
    <p:extLst>
      <p:ext uri="{BB962C8B-B14F-4D97-AF65-F5344CB8AC3E}">
        <p14:creationId xmlns:p14="http://schemas.microsoft.com/office/powerpoint/2010/main" val="200699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Aided Qualitative Data Analysis Software (CAQDAS)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QUIRKOS </a:t>
            </a:r>
            <a:r>
              <a:rPr lang="en-US" dirty="0"/>
              <a:t> website:  </a:t>
            </a:r>
            <a:r>
              <a:rPr lang="en-US" dirty="0">
                <a:hlinkClick r:id="rId2"/>
              </a:rPr>
              <a:t>https://www.quirkos.com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Quirkos</a:t>
            </a:r>
            <a:r>
              <a:rPr lang="en-US" dirty="0"/>
              <a:t> is an intuitive tool for qualitative analysis of text data</a:t>
            </a:r>
            <a:r>
              <a:rPr lang="is-IS" dirty="0"/>
              <a:t>…”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Introducing Qualitative Analysis with </a:t>
            </a:r>
            <a:r>
              <a:rPr lang="en-US" dirty="0" err="1"/>
              <a:t>Quirkos</a:t>
            </a:r>
            <a:r>
              <a:rPr lang="en-US" dirty="0"/>
              <a:t>  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www.youtube.com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watch?v</a:t>
            </a:r>
            <a:r>
              <a:rPr lang="en-US" dirty="0">
                <a:hlinkClick r:id="rId4"/>
              </a:rPr>
              <a:t>=i6KYixwUBZs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8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511007" cy="4601183"/>
          </a:xfrm>
        </p:spPr>
        <p:txBody>
          <a:bodyPr/>
          <a:lstStyle/>
          <a:p>
            <a:r>
              <a:rPr lang="en-US"/>
              <a:t>Phenomenology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phenomenology, include: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(a) a description of experiential themes, 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b) a description of the essences of experience, and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c) a description of relationships among essences.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25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Ethnography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20000"/>
              </a:lnSpc>
            </a:pPr>
            <a:r>
              <a:rPr lang="en-US" b="1" dirty="0"/>
              <a:t>Ethnography</a:t>
            </a:r>
            <a:r>
              <a:rPr lang="en-US" dirty="0"/>
              <a:t>, the findings may be reported in a smooth, flowing description narrative.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aim of the narrative is to portray a full context of the experiences and the culture of research participants </a:t>
            </a:r>
            <a:r>
              <a:rPr lang="en-US" u="sng" dirty="0"/>
              <a:t>as it was observed and analyzed.      </a:t>
            </a:r>
          </a:p>
          <a:p>
            <a:pPr lvl="1">
              <a:lnSpc>
                <a:spcPct val="120000"/>
              </a:lnSpc>
            </a:pP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5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Grounded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en-US" b="1" dirty="0"/>
              <a:t>Grounded Theory, </a:t>
            </a:r>
            <a:r>
              <a:rPr lang="en-US" dirty="0"/>
              <a:t>where the aim is the generation of theoretical constructs, include: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 findings from the process of memo writing,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theoretical sampling,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sorting,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saturation,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review of literature,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and developing the theory.  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6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55741-6970-8841-B643-B8EE77F2D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Delphi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3A86-0265-2B49-9373-16F9F9B4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in exploratory qualitative research</a:t>
            </a:r>
          </a:p>
          <a:p>
            <a:r>
              <a:rPr lang="en-US" dirty="0"/>
              <a:t>expert panel group knowledge acquisition</a:t>
            </a:r>
          </a:p>
          <a:p>
            <a:r>
              <a:rPr lang="en-US" dirty="0"/>
              <a:t>Anonymity in data collection and aggregation</a:t>
            </a:r>
          </a:p>
          <a:p>
            <a:r>
              <a:rPr lang="en-US" dirty="0"/>
              <a:t>Iterative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3C567-461E-DF46-95FC-543487C5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55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Track 5 – QUAL</a:t>
            </a:r>
            <a:br>
              <a:rPr lang="en-US"/>
            </a:br>
            <a:r>
              <a:rPr lang="en-US"/>
              <a:t>Workshop C</a:t>
            </a:r>
            <a:br>
              <a:rPr lang="en-US"/>
            </a:br>
            <a:r>
              <a:rPr lang="en-US"/>
              <a:t>Interpreting the Data and Writing Chapter 4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1B1389-359F-714E-AFCA-04B776332B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01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b="1"/>
            </a:br>
            <a:br>
              <a:rPr lang="en-US" sz="4000" b="1"/>
            </a:br>
            <a:r>
              <a:rPr lang="en-US" sz="4000" b="1"/>
              <a:t>Chapter </a:t>
            </a:r>
            <a:r>
              <a:rPr lang="en-US" sz="4000" b="1" dirty="0"/>
              <a:t>4: Findings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3100" b="1" dirty="0"/>
              <a:t>(from the </a:t>
            </a:r>
            <a:r>
              <a:rPr lang="en-US" sz="3100" b="1" i="1" dirty="0"/>
              <a:t>Qualitative Dissertation Template</a:t>
            </a:r>
            <a:r>
              <a:rPr lang="en-US" sz="3100" b="1" dirty="0"/>
              <a:t> on the DSS website)</a:t>
            </a:r>
            <a:br>
              <a:rPr lang="en-US" sz="31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515427"/>
          </a:xfrm>
        </p:spPr>
        <p:txBody>
          <a:bodyPr>
            <a:normAutofit/>
          </a:bodyPr>
          <a:lstStyle/>
          <a:p>
            <a:r>
              <a:rPr lang="en-US" b="1" dirty="0"/>
              <a:t>Introduction</a:t>
            </a:r>
            <a:endParaRPr lang="en-US" dirty="0"/>
          </a:p>
          <a:p>
            <a:pPr lvl="1"/>
            <a:r>
              <a:rPr lang="en-US" dirty="0"/>
              <a:t>Include a brief intro to your study.</a:t>
            </a:r>
          </a:p>
          <a:p>
            <a:r>
              <a:rPr lang="en-US" b="1" dirty="0"/>
              <a:t>Demographic Characteristics</a:t>
            </a:r>
            <a:endParaRPr lang="en-US" dirty="0"/>
          </a:p>
          <a:p>
            <a:pPr lvl="1"/>
            <a:r>
              <a:rPr lang="en-US" dirty="0"/>
              <a:t> Describe your participants (if applicable)</a:t>
            </a:r>
          </a:p>
          <a:p>
            <a:r>
              <a:rPr lang="en-US" b="1" dirty="0"/>
              <a:t>Data Analysis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u="sng" dirty="0"/>
              <a:t>Results presented relative to main research question or sub-questions. </a:t>
            </a:r>
            <a:r>
              <a:rPr lang="en-US" b="1" u="sng" dirty="0"/>
              <a:t>Only the results are presented</a:t>
            </a:r>
            <a:r>
              <a:rPr lang="en-US" u="sng" dirty="0"/>
              <a:t>,  not the rationale or discussion.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Findings are discussed according to the qualitative approach utilized. Include quotes from interviews with participants/ informants or from analyzed documents to illustrate themes generated or theory developed.</a:t>
            </a:r>
          </a:p>
          <a:p>
            <a:pPr>
              <a:lnSpc>
                <a:spcPct val="120000"/>
              </a:lnSpc>
            </a:pPr>
            <a:r>
              <a:rPr lang="en-US" b="1" dirty="0"/>
              <a:t>Closing  Paragraph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58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</a:t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Title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lived experiences of high school principals implementing the core principles of high school reform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To describe the lived experiences of select principals in a large urban school district in southeastern Florida who applied transformational leadership  to implement the core principles of high school reform and redesign in an urban school setting. 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Qualitative approach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Phenomenological analysis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Data collected using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Interviews and online questionnaire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49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ONE overarching question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are the lived experiences of high school principals implementing the core principles of high school reform and redesign?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FOUR supporting research questions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1. What are the leadership characteristics of high school principals who implemented the core principles of high school reform and redesign?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2. What is the high school principals’ knowledge of the core principles of high school reform and redesign and how are they important to the daily work?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3. What are the educational leadership practices of high school principals who implemented the core principles in developing and retaining qualified teachers and improving best practices in the classroom?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4. What are the educational leadership practices of the principals in establishing shared leadership with their staff to implement the core principles of high school reform and redesign?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3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29" y="1091939"/>
            <a:ext cx="3287724" cy="4601183"/>
          </a:xfrm>
        </p:spPr>
        <p:txBody>
          <a:bodyPr/>
          <a:lstStyle/>
          <a:p>
            <a:r>
              <a:rPr lang="en-US" b="1" dirty="0"/>
              <a:t>Track 5- QUAL</a:t>
            </a:r>
            <a:br>
              <a:rPr lang="en-US" dirty="0"/>
            </a:br>
            <a:r>
              <a:rPr lang="en-US" dirty="0"/>
              <a:t>Overview of Workshops and Bootcamps </a:t>
            </a:r>
            <a:br>
              <a:rPr lang="en-US" dirty="0"/>
            </a:br>
            <a:r>
              <a:rPr lang="en-US" dirty="0"/>
              <a:t>(DeSantis 2066, 1133*)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0009" y="864108"/>
            <a:ext cx="8027582" cy="512064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SAT, July 13 </a:t>
            </a:r>
            <a:r>
              <a:rPr lang="en-US" dirty="0">
                <a:solidFill>
                  <a:srgbClr val="00B050"/>
                </a:solidFill>
              </a:rPr>
              <a:t>(8:30 – 9:45am) – 	Workshop A: Organizing the Data</a:t>
            </a:r>
          </a:p>
          <a:p>
            <a:r>
              <a:rPr lang="en-US" b="1" dirty="0">
                <a:solidFill>
                  <a:srgbClr val="00B050"/>
                </a:solidFill>
              </a:rPr>
              <a:t>SAT, July 13 </a:t>
            </a:r>
            <a:r>
              <a:rPr lang="en-US" dirty="0">
                <a:solidFill>
                  <a:srgbClr val="00B050"/>
                </a:solidFill>
              </a:rPr>
              <a:t>(10:00 – 11:30pm)* – Workshop B: Analyzing the Data</a:t>
            </a:r>
          </a:p>
          <a:p>
            <a:r>
              <a:rPr lang="en-US" b="1" dirty="0">
                <a:solidFill>
                  <a:srgbClr val="00B050"/>
                </a:solidFill>
              </a:rPr>
              <a:t>SAT, July 13 </a:t>
            </a:r>
            <a:r>
              <a:rPr lang="en-US" dirty="0">
                <a:solidFill>
                  <a:srgbClr val="00B050"/>
                </a:solidFill>
              </a:rPr>
              <a:t>(12:45 – 3:45pm) – 	</a:t>
            </a:r>
            <a:r>
              <a:rPr lang="en-US" b="1" dirty="0">
                <a:solidFill>
                  <a:srgbClr val="00B050"/>
                </a:solidFill>
              </a:rPr>
              <a:t>Dissertation BOOTCAMP Part I</a:t>
            </a:r>
          </a:p>
          <a:p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SUN, July 14 </a:t>
            </a:r>
            <a:r>
              <a:rPr lang="en-US" dirty="0">
                <a:solidFill>
                  <a:srgbClr val="7030A0"/>
                </a:solidFill>
              </a:rPr>
              <a:t>(8:30 – 9:45am)* – Workshop C: Interpreting the Data					(Writing Chapter 4) </a:t>
            </a:r>
          </a:p>
          <a:p>
            <a:r>
              <a:rPr lang="en-US" b="1" dirty="0">
                <a:solidFill>
                  <a:srgbClr val="7030A0"/>
                </a:solidFill>
              </a:rPr>
              <a:t>SUN, July 14</a:t>
            </a:r>
            <a:r>
              <a:rPr lang="en-US" dirty="0">
                <a:solidFill>
                  <a:srgbClr val="7030A0"/>
                </a:solidFill>
              </a:rPr>
              <a:t> (10:00 – 11:30am)* – 	Workshop B: Discussing the Findings 			 	(Writing Chapter 5) </a:t>
            </a:r>
          </a:p>
          <a:p>
            <a:r>
              <a:rPr lang="en-US" b="1" dirty="0">
                <a:solidFill>
                  <a:srgbClr val="7030A0"/>
                </a:solidFill>
              </a:rPr>
              <a:t>SUN, July 14 </a:t>
            </a:r>
            <a:r>
              <a:rPr lang="en-US" dirty="0">
                <a:solidFill>
                  <a:srgbClr val="7030A0"/>
                </a:solidFill>
              </a:rPr>
              <a:t>(12:45 – 2:45pm) – 	</a:t>
            </a:r>
            <a:r>
              <a:rPr lang="en-US" b="1" dirty="0">
                <a:solidFill>
                  <a:srgbClr val="7030A0"/>
                </a:solidFill>
              </a:rPr>
              <a:t>Dissertation BOOTCAMP Part II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0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4: Results</a:t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Introductory paragraph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Participant summaries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This gives context to the study and provides summaries of the 5 principals selected to be in the study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Themes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themes identified are supported by direct quotes and literature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Summary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59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</a:t>
            </a:r>
            <a:br>
              <a:rPr lang="en-US" dirty="0"/>
            </a:br>
            <a:r>
              <a:rPr lang="en-US" dirty="0"/>
              <a:t>Rogers 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3498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Title</a:t>
            </a:r>
            <a:br>
              <a:rPr lang="en-US" dirty="0"/>
            </a:br>
            <a:r>
              <a:rPr lang="en-US" dirty="0"/>
              <a:t>The Use of Reflective Practices in Applying Strategies Learned Through Professional Development in Social Studies Instruction 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To examine how middle school social studies teachers in a large urban school district in Texas document their process of self-reflection as they integrate instructional strategies learned in professional training into their social studies courses 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Qualitative approach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Single instrumental case study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(focusing on a single issue and using a bounded case to illustrate this issue)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Data collected using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Interviews, observations, reflective journals, and teacher lesson plans 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14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br>
              <a:rPr lang="en-US" dirty="0"/>
            </a:br>
            <a:r>
              <a:rPr lang="en-US" dirty="0"/>
              <a:t>Rogers 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How do middle school social studies teachers describe and document their process of integrating strategies learned in professional development training into their instructional approaches in a large urban school district in  southeast Texas?</a:t>
            </a:r>
          </a:p>
          <a:p>
            <a:pPr marL="0" indent="0">
              <a:buNone/>
            </a:pPr>
            <a:r>
              <a:rPr lang="en-US" dirty="0"/>
              <a:t>2. What are the perceptions of middle school social studies teachers regarding the concept of reflective practice as an element of professional development? </a:t>
            </a:r>
          </a:p>
          <a:p>
            <a:pPr marL="0" indent="0">
              <a:buNone/>
            </a:pPr>
            <a:r>
              <a:rPr lang="en-US" dirty="0"/>
              <a:t>3. How does an individual reflective practice model, such as reflective journaling, help middle school social studies teachers document their process of self-reflection as they apply strategies learned in professional development training to instructional approaches? 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82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4: Results</a:t>
            </a:r>
            <a:br>
              <a:rPr lang="en-US" dirty="0"/>
            </a:br>
            <a:r>
              <a:rPr lang="en-US" dirty="0"/>
              <a:t>Rogers 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Introduction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Participant portraits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This gives context to the study and provides summaries of the 5 principals selected to be in the study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Themes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themes identified are supported by direct quotes and literature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0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3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Title</a:t>
            </a:r>
            <a:br>
              <a:rPr lang="en-US" dirty="0"/>
            </a:br>
            <a:r>
              <a:rPr lang="en-US" dirty="0"/>
              <a:t> Gendering Migration Determinants: A Phenomenological Analysis of Professional Immigrant Women From India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purpose of this study is to understand and describe gendered determinants of highly qualified (HQ) migration based on the lived experiences of professional Asian Indian women in Germany. 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Qualitative approach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Phenomenological analysis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Data collected using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Skype and telephone interviews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85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Core research question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How do professional women from India describe the gendered determinants of HQ international migration? In addition, three issue and three procedural questions will guide this qualitative research.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THREE Issue questions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1. How do HQ immigrant women from India experience the global talent race? </a:t>
            </a:r>
          </a:p>
          <a:p>
            <a:pPr marL="0" indent="0">
              <a:buNone/>
            </a:pPr>
            <a:r>
              <a:rPr lang="en-US" dirty="0"/>
              <a:t>2. How do HQ immigrant women from India describe their push-pull migration factors? </a:t>
            </a:r>
          </a:p>
          <a:p>
            <a:pPr marL="0" indent="0">
              <a:buNone/>
            </a:pPr>
            <a:r>
              <a:rPr lang="en-US" dirty="0"/>
              <a:t>3. How do HQ immigrant women from India experience social and economic ties between India and the countries they migrate to?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30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4: Results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Introduction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Descriptive demographics of participants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This gives context to the study and provides summaries of the 3 participants in the study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In-depth description of the analytic process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Presentation of findings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Themes presented by research question.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Themes supported by direct quotes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Summary of findings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96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Table:</a:t>
            </a:r>
            <a:br>
              <a:rPr lang="en-US" dirty="0"/>
            </a:br>
            <a:r>
              <a:rPr lang="en-US" dirty="0"/>
              <a:t>Theme Tallies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68738" y="955357"/>
          <a:ext cx="7315200" cy="493776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Times New Roman" charset="0"/>
                        </a:rPr>
                        <a:t>Themes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Participant 1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Participant 2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Participant 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Total Responses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Father Figure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7 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7 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9 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23 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Expectations </a:t>
                      </a:r>
                    </a:p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The Education Advantage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8 </a:t>
                      </a:r>
                    </a:p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7 </a:t>
                      </a:r>
                    </a:p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6 </a:t>
                      </a:r>
                    </a:p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8 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21 </a:t>
                      </a:r>
                    </a:p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19 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Social Status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8 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19 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Emancipation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7 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  <a:latin typeface="Times New Roman" charset="0"/>
                        </a:rPr>
                        <a:t>18 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The Media versus India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7 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16 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Diaspora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12 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Made for Mobility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effectLst/>
                          <a:latin typeface="Times New Roman" charset="0"/>
                        </a:rPr>
                        <a:t>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>
                          <a:effectLst/>
                          <a:latin typeface="Times New Roman" charset="0"/>
                        </a:rPr>
                        <a:t>11 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Change and India </a:t>
                      </a:r>
                    </a:p>
                    <a:p>
                      <a:r>
                        <a:rPr lang="en-US">
                          <a:effectLst/>
                          <a:latin typeface="Times New Roman" charset="0"/>
                        </a:rPr>
                        <a:t>Giving Back is Sensitive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3 </a:t>
                      </a:r>
                    </a:p>
                    <a:p>
                      <a:r>
                        <a:rPr lang="ru-RU">
                          <a:effectLst/>
                          <a:latin typeface="Times New Roman" charset="0"/>
                        </a:rPr>
                        <a:t>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Times New Roman" charset="0"/>
                        </a:rPr>
                        <a:t>11 </a:t>
                      </a:r>
                    </a:p>
                    <a:p>
                      <a:r>
                        <a:rPr lang="ru-RU" dirty="0">
                          <a:effectLst/>
                          <a:latin typeface="Times New Roman" charset="0"/>
                        </a:rPr>
                        <a:t>10 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Table 1 </a:t>
            </a:r>
          </a:p>
        </p:txBody>
      </p:sp>
    </p:spTree>
    <p:extLst>
      <p:ext uri="{BB962C8B-B14F-4D97-AF65-F5344CB8AC3E}">
        <p14:creationId xmlns:p14="http://schemas.microsoft.com/office/powerpoint/2010/main" val="1444882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/>
              <a:t>Track 5 – QUAL</a:t>
            </a:r>
            <a:br>
              <a:rPr lang="en-US" dirty="0"/>
            </a:br>
            <a:r>
              <a:rPr lang="en-US" dirty="0"/>
              <a:t>Workshop D</a:t>
            </a:r>
            <a:br>
              <a:rPr lang="en-US" dirty="0"/>
            </a:br>
            <a:r>
              <a:rPr lang="en-US" dirty="0"/>
              <a:t>Discussing your findings and Writing Chapter 5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442D4A-787A-7443-8B76-4D0958FAB6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42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b="1" dirty="0"/>
              <a:t>Chapter 5: Discussion </a:t>
            </a:r>
            <a:br>
              <a:rPr lang="en-US" b="1" dirty="0"/>
            </a:br>
            <a:br>
              <a:rPr lang="en-US" b="1" dirty="0"/>
            </a:br>
            <a:r>
              <a:rPr lang="en-US" sz="2700" b="1" dirty="0"/>
              <a:t>(from the </a:t>
            </a:r>
            <a:r>
              <a:rPr lang="en-US" sz="2700" b="1" i="1" dirty="0"/>
              <a:t>Qualitative Dissertation Template</a:t>
            </a:r>
            <a:r>
              <a:rPr lang="en-US" sz="2700" b="1" dirty="0"/>
              <a:t> on the DSS website)</a:t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821" y="903768"/>
            <a:ext cx="7315200" cy="53680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Introduction </a:t>
            </a:r>
          </a:p>
          <a:p>
            <a:pPr marL="0" indent="0">
              <a:buNone/>
            </a:pPr>
            <a:r>
              <a:rPr lang="en-US" b="1" dirty="0"/>
              <a:t>Discussion of Findings</a:t>
            </a:r>
          </a:p>
          <a:p>
            <a:r>
              <a:rPr lang="en-US" dirty="0"/>
              <a:t> Incorporate the following: (a) preconceptions and ideas as discussed in your introduction, (b) existing literature and practice in the area of study, and (c) the utilization of the method.</a:t>
            </a:r>
          </a:p>
          <a:p>
            <a:pPr marL="0" indent="0">
              <a:buNone/>
            </a:pPr>
            <a:r>
              <a:rPr lang="en-US" b="1" dirty="0"/>
              <a:t>Discuss</a:t>
            </a:r>
          </a:p>
          <a:p>
            <a:pPr lvl="0"/>
            <a:r>
              <a:rPr lang="en-US" dirty="0"/>
              <a:t>Meanings and understandings</a:t>
            </a:r>
          </a:p>
          <a:p>
            <a:pPr lvl="0"/>
            <a:r>
              <a:rPr lang="en-US" dirty="0"/>
              <a:t>Implication of the study</a:t>
            </a:r>
          </a:p>
          <a:p>
            <a:pPr lvl="0"/>
            <a:r>
              <a:rPr lang="en-US" dirty="0"/>
              <a:t>Relevance of the study</a:t>
            </a:r>
          </a:p>
          <a:p>
            <a:r>
              <a:rPr lang="en-US" dirty="0"/>
              <a:t>Integrate the following:</a:t>
            </a:r>
          </a:p>
          <a:p>
            <a:pPr lvl="0"/>
            <a:r>
              <a:rPr lang="en-US" dirty="0"/>
              <a:t>Significance and substance</a:t>
            </a:r>
          </a:p>
          <a:p>
            <a:pPr lvl="0"/>
            <a:r>
              <a:rPr lang="en-US" dirty="0"/>
              <a:t>Importance to discipline</a:t>
            </a:r>
          </a:p>
          <a:p>
            <a:pPr lvl="0"/>
            <a:r>
              <a:rPr lang="en-US" dirty="0"/>
              <a:t>Critique of findings with suggestions for change and future inquiry</a:t>
            </a:r>
          </a:p>
          <a:p>
            <a:pPr marL="0" indent="0">
              <a:buNone/>
            </a:pPr>
            <a:r>
              <a:rPr lang="en-US" b="1" dirty="0"/>
              <a:t>Conclusions and Recommendations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1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Artifact for Track 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155790"/>
              </p:ext>
            </p:extLst>
          </p:nvPr>
        </p:nvGraphicFramePr>
        <p:xfrm>
          <a:off x="3868738" y="1300735"/>
          <a:ext cx="7315200" cy="1776348"/>
        </p:xfrm>
        <a:graphic>
          <a:graphicData uri="http://schemas.openxmlformats.org/drawingml/2006/table">
            <a:tbl>
              <a:tblPr/>
              <a:tblGrid>
                <a:gridCol w="214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9">
                <a:tc>
                  <a:txBody>
                    <a:bodyPr/>
                    <a:lstStyle/>
                    <a:p>
                      <a:pPr fontAlgn="t"/>
                      <a:r>
                        <a:rPr lang="en-US" sz="1300" b="1">
                          <a:solidFill>
                            <a:srgbClr val="FFFFFF"/>
                          </a:solidFill>
                          <a:effectLst/>
                        </a:rPr>
                        <a:t>TRACK</a:t>
                      </a:r>
                      <a:endParaRPr lang="en-US" sz="1300">
                        <a:solidFill>
                          <a:srgbClr val="636363"/>
                        </a:solidFill>
                        <a:effectLst/>
                      </a:endParaRPr>
                    </a:p>
                  </a:txBody>
                  <a:tcPr marL="89757" marR="89757" marT="89757" marB="89757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>
                          <a:solidFill>
                            <a:srgbClr val="FFFFFF"/>
                          </a:solidFill>
                          <a:effectLst/>
                        </a:rPr>
                        <a:t>ARTIFACT</a:t>
                      </a:r>
                      <a:endParaRPr lang="en-US" sz="1300">
                        <a:solidFill>
                          <a:srgbClr val="636363"/>
                        </a:solidFill>
                        <a:effectLst/>
                      </a:endParaRPr>
                    </a:p>
                  </a:txBody>
                  <a:tcPr marL="89757" marR="89757" marT="89757" marB="8975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265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Track 5: Data Analysis/ Dissertation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</a:rPr>
                        <a:t> Report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9757" marR="89757" marT="89757" marB="89757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Finalized data analysis plan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</a:rPr>
                        <a:t> (those who came </a:t>
                      </a:r>
                      <a:r>
                        <a:rPr lang="en-US" sz="1600" b="1" u="sng" baseline="0" dirty="0">
                          <a:solidFill>
                            <a:srgbClr val="C00000"/>
                          </a:solidFill>
                          <a:effectLst/>
                        </a:rPr>
                        <a:t>WITHOUT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</a:rPr>
                        <a:t> data)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endParaRPr lang="en-US" sz="16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Detailed outline for Chapters 4 and 5 (those who came </a:t>
                      </a:r>
                      <a:r>
                        <a:rPr lang="en-US" sz="1600" b="1" u="sng" dirty="0">
                          <a:solidFill>
                            <a:srgbClr val="C00000"/>
                          </a:solidFill>
                          <a:effectLst/>
                        </a:rPr>
                        <a:t>WITH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data)</a:t>
                      </a:r>
                    </a:p>
                  </a:txBody>
                  <a:tcPr marL="89757" marR="89757" marT="89757" marB="89757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14460" y="3562651"/>
            <a:ext cx="4823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DUE  SUNDAY, JULY 13, 2019 </a:t>
            </a:r>
          </a:p>
          <a:p>
            <a:pPr algn="ctr"/>
            <a:r>
              <a:rPr lang="en-US" b="1" dirty="0"/>
              <a:t> AT THE END OF DISSERTATION BOOTCAMP 2</a:t>
            </a:r>
          </a:p>
        </p:txBody>
      </p:sp>
    </p:spTree>
    <p:extLst>
      <p:ext uri="{BB962C8B-B14F-4D97-AF65-F5344CB8AC3E}">
        <p14:creationId xmlns:p14="http://schemas.microsoft.com/office/powerpoint/2010/main" val="268190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</a:t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Title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lived experiences of high school principals implementing the core principles of high school reform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To describe the lived experiences of select principals in a large urban school district in southeastern Florida who applied transformational leadership  to implement the core principles of high school reform and redesign in an urban school setting. 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ONE overarching question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are the lived experiences of high school principals implementing the core principles of high school reform and redesign?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FOUR supporting research questions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1. What are the leadership characteristics of high school principals who implemented the core principles of high school reform and redesign?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2. What is the high school principals’ knowledge of the core principles of high school reform and redesign and how are they important to the daily work?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3. What are the educational leadership practices of high school principals who implemented the core principles in developing and retaining qualified teachers and improving best practices in the classroom?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4. What are the educational leadership practices of the principals in establishing shared leadership with their staff to implement the core principles of high school reform and redesign?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28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5: Discussion</a:t>
            </a:r>
            <a:br>
              <a:rPr lang="en-US" dirty="0"/>
            </a:br>
            <a:r>
              <a:rPr lang="en-US" dirty="0"/>
              <a:t>Hall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the study (serves as the introduction)</a:t>
            </a:r>
          </a:p>
          <a:p>
            <a:r>
              <a:rPr lang="en-US" dirty="0"/>
              <a:t>Empowerment of staff and the delegation of duties</a:t>
            </a:r>
          </a:p>
          <a:p>
            <a:r>
              <a:rPr lang="en-US" dirty="0"/>
              <a:t>The cores principles are a part of the principal’s work</a:t>
            </a:r>
          </a:p>
          <a:p>
            <a:r>
              <a:rPr lang="en-US" dirty="0"/>
              <a:t>Providing teacher support</a:t>
            </a:r>
          </a:p>
          <a:p>
            <a:r>
              <a:rPr lang="en-US" dirty="0"/>
              <a:t>Engaging teacher leaders to assist the school</a:t>
            </a:r>
          </a:p>
          <a:p>
            <a:r>
              <a:rPr lang="en-US" dirty="0"/>
              <a:t>Encouragement of teachers to collaborate on curriculum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Recommendations for practice and research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00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br>
              <a:rPr lang="en-US" dirty="0"/>
            </a:br>
            <a:r>
              <a:rPr lang="en-US" dirty="0"/>
              <a:t>Rogers (2016) </a:t>
            </a:r>
            <a:br>
              <a:rPr lang="en-US" dirty="0"/>
            </a:br>
            <a:r>
              <a:rPr lang="en-US" dirty="0"/>
              <a:t>(Case Study)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Title</a:t>
            </a:r>
            <a:br>
              <a:rPr lang="en-US" dirty="0"/>
            </a:br>
            <a:r>
              <a:rPr lang="en-US" dirty="0"/>
              <a:t>The Use of Reflective Practices in Applying Strategies Learned Through Professional Development in Social Studies Instruction 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To examine how middle school social studies teachers in a large urban school district in Texas document their process of self-reflection as they integrate instructional strategies learned in professional training into their social studies courses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Research Questions</a:t>
            </a:r>
          </a:p>
          <a:p>
            <a:pPr marL="0" indent="0">
              <a:buNone/>
            </a:pPr>
            <a:r>
              <a:rPr lang="en-US" dirty="0"/>
              <a:t>How do middle school social studies teachers describe and document their process of integrating strategies learned in professional development training into their instructional approaches in a large urban school district in  southeast Texas?</a:t>
            </a:r>
          </a:p>
          <a:p>
            <a:pPr marL="0" indent="0">
              <a:buNone/>
            </a:pPr>
            <a:r>
              <a:rPr lang="en-US" dirty="0"/>
              <a:t>2. What are the perceptions of middle school social studies teachers regarding the concept of reflective practice as an element of professional development? </a:t>
            </a:r>
          </a:p>
          <a:p>
            <a:pPr marL="0" indent="0">
              <a:buNone/>
            </a:pPr>
            <a:r>
              <a:rPr lang="en-US" dirty="0"/>
              <a:t>3. How does an individual reflective practice model, such as reflective journaling, help middle school social studies teachers document their process of self-reflection as they apply strategies learned in professional development training to instructional approaches?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748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</a:t>
            </a:r>
            <a:br>
              <a:rPr lang="en-US" dirty="0"/>
            </a:br>
            <a:r>
              <a:rPr lang="en-US" dirty="0"/>
              <a:t>Chapter 5</a:t>
            </a:r>
            <a:br>
              <a:rPr lang="en-US" dirty="0"/>
            </a:br>
            <a:r>
              <a:rPr lang="en-US" dirty="0"/>
              <a:t>Discussion</a:t>
            </a:r>
            <a:br>
              <a:rPr lang="en-US" dirty="0"/>
            </a:br>
            <a:r>
              <a:rPr lang="en-US" dirty="0"/>
              <a:t>Rogers 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Turning points in education</a:t>
            </a:r>
          </a:p>
          <a:p>
            <a:r>
              <a:rPr lang="en-US" dirty="0"/>
              <a:t>Processes and routines as an impetus for instructional change</a:t>
            </a:r>
          </a:p>
          <a:p>
            <a:r>
              <a:rPr lang="en-US" dirty="0"/>
              <a:t>Planning, teaching and assessing for Instructional change</a:t>
            </a:r>
          </a:p>
          <a:p>
            <a:r>
              <a:rPr lang="en-US" dirty="0"/>
              <a:t>Reflective practice as a vehicle for instructional change</a:t>
            </a:r>
          </a:p>
          <a:p>
            <a:r>
              <a:rPr lang="en-US" dirty="0"/>
              <a:t>Suggestions for  future research</a:t>
            </a:r>
          </a:p>
          <a:p>
            <a:r>
              <a:rPr lang="en-US" dirty="0"/>
              <a:t>Concluding paragraph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69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34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Title</a:t>
            </a:r>
            <a:br>
              <a:rPr lang="en-US" dirty="0"/>
            </a:br>
            <a:r>
              <a:rPr lang="en-US" dirty="0"/>
              <a:t> Gendering Migration Determinants: A Phenomenological Analysis of Professional Immigrant Women From India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Purpose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The purpose of this study is to understand and describe gendered determinants of highly qualified (HQ) migration based on the lived experiences of professional Asian Indian women in Germany. 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Core research question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How do professional women from India describe the gendered determinants of HQ international migration? In addition, three issue and three procedural questions will guide this qualitative research.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THREE Issue questions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1. How do HQ immigrant women from India experience the global talent race? </a:t>
            </a:r>
          </a:p>
          <a:p>
            <a:pPr marL="0" indent="0">
              <a:buNone/>
            </a:pPr>
            <a:r>
              <a:rPr lang="en-US" dirty="0"/>
              <a:t>2. How do HQ immigrant women from India describe their push-pull migration factors? </a:t>
            </a:r>
          </a:p>
          <a:p>
            <a:pPr marL="0" indent="0">
              <a:buNone/>
            </a:pPr>
            <a:r>
              <a:rPr lang="en-US" dirty="0"/>
              <a:t>3. How do HQ immigrant women from India experience social and economic ties between India and the countries they migrate to? 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00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5: Discussion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Overview of the study</a:t>
            </a:r>
          </a:p>
          <a:p>
            <a:pPr marL="0" indent="0">
              <a:buNone/>
            </a:pPr>
            <a:r>
              <a:rPr lang="en-US" b="1" dirty="0"/>
              <a:t>Understandings of the findings</a:t>
            </a:r>
          </a:p>
          <a:p>
            <a:pPr lvl="1"/>
            <a:r>
              <a:rPr lang="en-US" dirty="0"/>
              <a:t>Research Question 1</a:t>
            </a:r>
          </a:p>
          <a:p>
            <a:pPr lvl="2"/>
            <a:r>
              <a:rPr lang="en-US" dirty="0"/>
              <a:t>Theme 1 - The education advantage </a:t>
            </a:r>
          </a:p>
          <a:p>
            <a:pPr lvl="2"/>
            <a:r>
              <a:rPr lang="en-US" dirty="0"/>
              <a:t>Theme 2 – The media versus India</a:t>
            </a:r>
          </a:p>
          <a:p>
            <a:pPr lvl="1"/>
            <a:r>
              <a:rPr lang="en-US" dirty="0"/>
              <a:t>Research Questions 2</a:t>
            </a:r>
          </a:p>
          <a:p>
            <a:pPr lvl="2"/>
            <a:r>
              <a:rPr lang="en-US" dirty="0"/>
              <a:t>Theme 3 – Father figure</a:t>
            </a:r>
          </a:p>
          <a:p>
            <a:pPr lvl="2"/>
            <a:r>
              <a:rPr lang="en-US" dirty="0"/>
              <a:t>Theme 4 – Expectations</a:t>
            </a:r>
          </a:p>
          <a:p>
            <a:pPr lvl="2"/>
            <a:r>
              <a:rPr lang="en-US" dirty="0"/>
              <a:t>Theme 5 – Social Status</a:t>
            </a:r>
          </a:p>
          <a:p>
            <a:pPr lvl="2"/>
            <a:r>
              <a:rPr lang="en-US" dirty="0"/>
              <a:t>Theme 6 – Emancipation</a:t>
            </a:r>
          </a:p>
          <a:p>
            <a:pPr lvl="1"/>
            <a:r>
              <a:rPr lang="en-US" dirty="0"/>
              <a:t>Research Question 3 </a:t>
            </a:r>
          </a:p>
          <a:p>
            <a:pPr lvl="2"/>
            <a:r>
              <a:rPr lang="en-US" dirty="0"/>
              <a:t>Theme 7 – Diaspora</a:t>
            </a:r>
          </a:p>
          <a:p>
            <a:pPr lvl="2"/>
            <a:r>
              <a:rPr lang="en-US" dirty="0"/>
              <a:t>Theme 8 – Changes and India</a:t>
            </a:r>
          </a:p>
          <a:p>
            <a:pPr lvl="2"/>
            <a:r>
              <a:rPr lang="en-US" dirty="0"/>
              <a:t>Theme 9 – Giving back is sensitive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823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Chapter 5: Discussion</a:t>
            </a:r>
            <a:br>
              <a:rPr lang="en-US" dirty="0"/>
            </a:br>
            <a:r>
              <a:rPr lang="en-US" dirty="0" err="1"/>
              <a:t>Ohlrich</a:t>
            </a:r>
            <a:r>
              <a:rPr lang="en-US" dirty="0"/>
              <a:t> (2017)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ctd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Conclusion</a:t>
            </a:r>
          </a:p>
          <a:p>
            <a:pPr lvl="1"/>
            <a:r>
              <a:rPr lang="en-US" dirty="0"/>
              <a:t>Central question</a:t>
            </a:r>
          </a:p>
          <a:p>
            <a:pPr lvl="1"/>
            <a:r>
              <a:rPr lang="en-US" dirty="0"/>
              <a:t>Implications of the study</a:t>
            </a:r>
          </a:p>
          <a:p>
            <a:pPr lvl="1"/>
            <a:r>
              <a:rPr lang="en-US" dirty="0"/>
              <a:t>HQ- IA</a:t>
            </a:r>
          </a:p>
          <a:p>
            <a:pPr lvl="1"/>
            <a:r>
              <a:rPr lang="en-US" dirty="0"/>
              <a:t>Gender and diaspora issues in human capital mobility</a:t>
            </a:r>
          </a:p>
          <a:p>
            <a:pPr lvl="1"/>
            <a:r>
              <a:rPr lang="en-US" dirty="0"/>
              <a:t>Sustainable social development</a:t>
            </a:r>
          </a:p>
          <a:p>
            <a:pPr marL="0" indent="0">
              <a:buNone/>
            </a:pPr>
            <a:r>
              <a:rPr lang="en-US" b="1" dirty="0"/>
              <a:t>Recommendations for further research</a:t>
            </a:r>
          </a:p>
          <a:p>
            <a:pPr lvl="1"/>
            <a:r>
              <a:rPr lang="en-US" dirty="0"/>
              <a:t>Methodologies</a:t>
            </a:r>
          </a:p>
          <a:p>
            <a:pPr lvl="1"/>
            <a:r>
              <a:rPr lang="en-US" dirty="0"/>
              <a:t>Sector-specific focus</a:t>
            </a:r>
          </a:p>
          <a:p>
            <a:pPr lvl="1"/>
            <a:r>
              <a:rPr lang="en-US" dirty="0"/>
              <a:t>Demographical variations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5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/>
              <a:t>Track 5 – QUAL</a:t>
            </a:r>
            <a:br>
              <a:rPr lang="en-US"/>
            </a:br>
            <a:r>
              <a:rPr lang="en-US"/>
              <a:t>Workshop A</a:t>
            </a:r>
            <a:br>
              <a:rPr lang="en-US"/>
            </a:br>
            <a:r>
              <a:rPr lang="en-US"/>
              <a:t>Organizing the Data</a:t>
            </a:r>
            <a:br>
              <a:rPr lang="en-US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33679A3-4AAF-FA48-9A80-A8B50AE45B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Chapter 3:</a:t>
            </a:r>
            <a:br>
              <a:rPr lang="en-US" b="1" dirty="0"/>
            </a:br>
            <a:r>
              <a:rPr lang="en-US" b="1" dirty="0"/>
              <a:t>Methodology </a:t>
            </a:r>
            <a:r>
              <a:rPr lang="en-US" sz="3100" b="1" dirty="0"/>
              <a:t>(Data Analysis section)</a:t>
            </a:r>
            <a:br>
              <a:rPr lang="en-US" sz="3100" dirty="0"/>
            </a:br>
            <a:br>
              <a:rPr lang="en-US" sz="3100" dirty="0"/>
            </a:br>
            <a:r>
              <a:rPr lang="en-US" sz="3100" b="1" dirty="0"/>
              <a:t>(from the </a:t>
            </a:r>
            <a:r>
              <a:rPr lang="en-US" sz="3100" b="1" i="1" dirty="0"/>
              <a:t>Qualitative Dissertation Template</a:t>
            </a:r>
            <a:r>
              <a:rPr lang="en-US" sz="3100" b="1" dirty="0"/>
              <a:t> on the DSS website)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719" y="744279"/>
            <a:ext cx="7315200" cy="52404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Data Analysis</a:t>
            </a:r>
            <a:endParaRPr lang="en-US" dirty="0"/>
          </a:p>
          <a:p>
            <a:r>
              <a:rPr lang="en-US" sz="1600" dirty="0"/>
              <a:t>Steps involved in conducting an analysis of qualitative data. </a:t>
            </a:r>
          </a:p>
          <a:p>
            <a:r>
              <a:rPr lang="en-US" sz="1600" u="sng" dirty="0">
                <a:solidFill>
                  <a:srgbClr val="7030A0"/>
                </a:solidFill>
              </a:rPr>
              <a:t>How the data will be </a:t>
            </a:r>
            <a:r>
              <a:rPr lang="en-US" sz="1600" b="1" u="sng" dirty="0">
                <a:solidFill>
                  <a:srgbClr val="7030A0"/>
                </a:solidFill>
              </a:rPr>
              <a:t>ORGANIZED </a:t>
            </a:r>
            <a:r>
              <a:rPr lang="en-US" sz="1600" u="sng" dirty="0">
                <a:solidFill>
                  <a:srgbClr val="7030A0"/>
                </a:solidFill>
              </a:rPr>
              <a:t>and transcribed. </a:t>
            </a:r>
          </a:p>
          <a:p>
            <a:r>
              <a:rPr lang="en-US" sz="1600" dirty="0"/>
              <a:t>The </a:t>
            </a:r>
            <a:r>
              <a:rPr lang="en-US" sz="1600" b="1" dirty="0"/>
              <a:t>coding, pattern, and theme development procedures </a:t>
            </a:r>
            <a:r>
              <a:rPr lang="en-US" sz="1600" dirty="0"/>
              <a:t>of the transcripts or text files. I(f used, discuss specific qualitative software you will use to assist in organizing collected data) </a:t>
            </a:r>
          </a:p>
          <a:p>
            <a:pPr marL="0" indent="0">
              <a:buNone/>
            </a:pPr>
            <a:r>
              <a:rPr lang="en-US" b="1" dirty="0"/>
              <a:t>Ethical Considerations</a:t>
            </a:r>
            <a:endParaRPr lang="en-US" dirty="0"/>
          </a:p>
          <a:p>
            <a:r>
              <a:rPr lang="en-US" sz="1600" dirty="0"/>
              <a:t>How you will maintain ethics of the study. Preserve anonymity and keep the documents secure.</a:t>
            </a:r>
          </a:p>
          <a:p>
            <a:pPr marL="0" indent="0">
              <a:buNone/>
            </a:pPr>
            <a:r>
              <a:rPr lang="en-US" b="1" dirty="0"/>
              <a:t>Trustworthiness</a:t>
            </a:r>
            <a:endParaRPr lang="en-US" dirty="0"/>
          </a:p>
          <a:p>
            <a:r>
              <a:rPr lang="en-US" sz="1600" dirty="0"/>
              <a:t>Establishing validity and reliability of the findings. Steps undertaken to ensure the accuracy of the findings and interpretation of data by including the following: (a) </a:t>
            </a:r>
            <a:r>
              <a:rPr lang="en-US" sz="1600" b="1" dirty="0"/>
              <a:t>member checking</a:t>
            </a:r>
            <a:r>
              <a:rPr lang="en-US" sz="1600" dirty="0"/>
              <a:t>—asking members to check the accuracy of the account and (b) </a:t>
            </a:r>
            <a:r>
              <a:rPr lang="en-US" sz="1600" b="1" dirty="0"/>
              <a:t>triangulation</a:t>
            </a:r>
            <a:r>
              <a:rPr lang="en-US" sz="1600" dirty="0"/>
              <a:t>—using corroborating evidence, (c) </a:t>
            </a:r>
            <a:r>
              <a:rPr lang="en-US" sz="1600" b="1" dirty="0"/>
              <a:t>audit trails </a:t>
            </a:r>
            <a:r>
              <a:rPr lang="en-US" sz="1600" dirty="0"/>
              <a:t>– detailed record-keeping of the entire research process from when you first start to think about your research through the process to the final conclusions, (d) </a:t>
            </a:r>
            <a:r>
              <a:rPr lang="en-US" sz="1600" b="1" dirty="0"/>
              <a:t>peer-debriefing</a:t>
            </a:r>
            <a:r>
              <a:rPr lang="en-US" sz="1600" dirty="0"/>
              <a:t> and </a:t>
            </a:r>
            <a:r>
              <a:rPr lang="en-US" sz="1600" b="1" dirty="0"/>
              <a:t>expert reviews</a:t>
            </a:r>
            <a:r>
              <a:rPr lang="en-US" sz="1600" dirty="0"/>
              <a:t>, (e) </a:t>
            </a:r>
            <a:r>
              <a:rPr lang="en-US" sz="1600" b="1" dirty="0"/>
              <a:t>mixed methods</a:t>
            </a:r>
          </a:p>
          <a:p>
            <a:pPr marL="0" indent="0">
              <a:buNone/>
            </a:pPr>
            <a:r>
              <a:rPr lang="en-US" b="1" dirty="0"/>
              <a:t>Potential Research Bias</a:t>
            </a:r>
            <a:endParaRPr lang="en-US" dirty="0"/>
          </a:p>
          <a:p>
            <a:r>
              <a:rPr lang="en-US" sz="1600" dirty="0"/>
              <a:t>Researcher’s bias with regards to the topic, whether personal or professional. Plan to manage potential bias.</a:t>
            </a:r>
          </a:p>
          <a:p>
            <a:pPr marL="0" indent="0">
              <a:buNone/>
            </a:pPr>
            <a:r>
              <a:rPr lang="en-US" b="1" dirty="0"/>
              <a:t>Limitations</a:t>
            </a:r>
            <a:endParaRPr lang="en-US" dirty="0"/>
          </a:p>
          <a:p>
            <a:r>
              <a:rPr lang="en-US" sz="1600" dirty="0"/>
              <a:t>Limitations, restrictions, or constraints that may affect the study’s outcomes.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7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Forms of Qualitative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Interviews/ Focus Groups </a:t>
            </a:r>
            <a:r>
              <a:rPr lang="en-US" dirty="0"/>
              <a:t>(ranges from one-to-one, in-person interaction to group, web-based interactions)</a:t>
            </a:r>
          </a:p>
          <a:p>
            <a:r>
              <a:rPr lang="en-US" b="1" dirty="0"/>
              <a:t>Observations </a:t>
            </a:r>
            <a:r>
              <a:rPr lang="en-US" dirty="0"/>
              <a:t>(ranges from non-participant to participant)</a:t>
            </a:r>
            <a:r>
              <a:rPr lang="en-US" b="1" dirty="0"/>
              <a:t> </a:t>
            </a:r>
          </a:p>
          <a:p>
            <a:r>
              <a:rPr lang="en-US" b="1" dirty="0"/>
              <a:t>Documents </a:t>
            </a:r>
            <a:r>
              <a:rPr lang="en-US" dirty="0"/>
              <a:t>(ranges from private to public)</a:t>
            </a:r>
          </a:p>
          <a:p>
            <a:r>
              <a:rPr lang="en-US" b="1" dirty="0"/>
              <a:t>Audio-visual materials </a:t>
            </a:r>
            <a:r>
              <a:rPr lang="en-US" dirty="0"/>
              <a:t>(ranges from photographs to participant-created artifacts)</a:t>
            </a:r>
          </a:p>
          <a:p>
            <a:r>
              <a:rPr lang="en-US" dirty="0"/>
              <a:t>Others include online text-based chats, weblogs, social media, images and sounds on websites, instant messaging, etc.</a:t>
            </a:r>
          </a:p>
          <a:p>
            <a:pPr marL="0" indent="0" algn="r">
              <a:buNone/>
            </a:pPr>
            <a:r>
              <a:rPr lang="en-US" dirty="0"/>
              <a:t>(Creswell, 2018)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3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362151" cy="4601183"/>
          </a:xfrm>
        </p:spPr>
        <p:txBody>
          <a:bodyPr/>
          <a:lstStyle/>
          <a:p>
            <a:r>
              <a:rPr lang="en-US"/>
              <a:t>Organizing Qualitative </a:t>
            </a:r>
            <a:r>
              <a:rPr lang="en-US" dirty="0"/>
              <a:t>Data for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Important to begin by </a:t>
            </a:r>
            <a:r>
              <a:rPr lang="en-US" b="1" dirty="0"/>
              <a:t>preparing and organizing the data </a:t>
            </a:r>
            <a:r>
              <a:rPr lang="en-US" dirty="0"/>
              <a:t>collected (which will be voluminous!)</a:t>
            </a:r>
          </a:p>
          <a:p>
            <a:r>
              <a:rPr lang="en-US" dirty="0"/>
              <a:t>Includes transcribing interview/ focus group notes</a:t>
            </a:r>
          </a:p>
          <a:p>
            <a:r>
              <a:rPr lang="en-US" dirty="0"/>
              <a:t>Organizing field notes from observations</a:t>
            </a:r>
          </a:p>
          <a:p>
            <a:r>
              <a:rPr lang="en-US" dirty="0"/>
              <a:t>Ensuring all documents to be used in the analysis are present and available</a:t>
            </a:r>
          </a:p>
          <a:p>
            <a:r>
              <a:rPr lang="en-US" dirty="0"/>
              <a:t>Use digital files/ make copies</a:t>
            </a:r>
          </a:p>
          <a:p>
            <a:r>
              <a:rPr lang="en-US" dirty="0"/>
              <a:t>Have a consistent file-naming system to so that individual audio files or transcripts are easy to locate later on</a:t>
            </a:r>
          </a:p>
          <a:p>
            <a:r>
              <a:rPr lang="en-US" dirty="0"/>
              <a:t>If doing manual data analysis, then maintain a searchable spreadsheet by:</a:t>
            </a:r>
          </a:p>
          <a:p>
            <a:pPr lvl="1"/>
            <a:r>
              <a:rPr lang="en-US" dirty="0"/>
              <a:t>form of data collected</a:t>
            </a:r>
          </a:p>
          <a:p>
            <a:pPr lvl="1"/>
            <a:r>
              <a:rPr lang="en-US" dirty="0"/>
              <a:t>Date/ time collected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participant/ document</a:t>
            </a:r>
          </a:p>
          <a:p>
            <a:pPr marL="0" indent="0" algn="r">
              <a:buNone/>
            </a:pPr>
            <a:r>
              <a:rPr lang="en-US" dirty="0"/>
              <a:t>(Creswell &amp; Poth, 2018)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conversation and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Converting recordings of interviews to transcripts and saving them as word documents</a:t>
            </a:r>
          </a:p>
          <a:p>
            <a:r>
              <a:rPr lang="en-US" dirty="0"/>
              <a:t>Digital representations of audio-visual materials – jpeg or pdf files</a:t>
            </a:r>
          </a:p>
          <a:p>
            <a:r>
              <a:rPr lang="en-US" dirty="0"/>
              <a:t>CAQDAS (Computer Assisted Qualitative Data Analysis Software) can also help managing data files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Summer Institute 2018, 13 - 15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7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/>
              <a:t>Track 5 – QUAL</a:t>
            </a:r>
            <a:br>
              <a:rPr lang="en-US" dirty="0"/>
            </a:br>
            <a:r>
              <a:rPr lang="en-US" dirty="0"/>
              <a:t>Workshop B</a:t>
            </a:r>
            <a:br>
              <a:rPr lang="en-US" dirty="0"/>
            </a:br>
            <a:r>
              <a:rPr lang="en-US" dirty="0"/>
              <a:t>Analyzing the Data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C8A51BC-6B7E-5343-A971-96A46B233B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5603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1953</TotalTime>
  <Words>2118</Words>
  <Application>Microsoft Macintosh PowerPoint</Application>
  <PresentationFormat>Widescreen</PresentationFormat>
  <Paragraphs>406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Corbel</vt:lpstr>
      <vt:lpstr>Times New Roman</vt:lpstr>
      <vt:lpstr>Wingdings 2</vt:lpstr>
      <vt:lpstr>Frame</vt:lpstr>
      <vt:lpstr>   Track 5 – QUAL Workshops A - D (Saturday &amp; Sunday, July 13-14, 2019) </vt:lpstr>
      <vt:lpstr>Track 5- QUAL Overview of Workshops and Bootcamps  (DeSantis 2066, 1133*)  </vt:lpstr>
      <vt:lpstr>Artifact for Track 5</vt:lpstr>
      <vt:lpstr>Track 5 – QUAL Workshop A Organizing the Data </vt:lpstr>
      <vt:lpstr> Chapter 3: Methodology (Data Analysis section)  (from the Qualitative Dissertation Template on the DSS website) </vt:lpstr>
      <vt:lpstr>Four Basic Forms of Qualitative Data </vt:lpstr>
      <vt:lpstr>Organizing Qualitative Data for Analysis</vt:lpstr>
      <vt:lpstr>Data conversation and storage</vt:lpstr>
      <vt:lpstr>Track 5 – QUAL Workshop B Analyzing the Data </vt:lpstr>
      <vt:lpstr>Analyzing Qualitative Data – Manually </vt:lpstr>
      <vt:lpstr>Computer Aided Qualitative Data Analysis Software (CAQDAS) </vt:lpstr>
      <vt:lpstr>Phenomenology</vt:lpstr>
      <vt:lpstr>Ethnography</vt:lpstr>
      <vt:lpstr>Grounded Theory</vt:lpstr>
      <vt:lpstr>Delphi study</vt:lpstr>
      <vt:lpstr>Track 5 – QUAL Workshop C Interpreting the Data and Writing Chapter 4</vt:lpstr>
      <vt:lpstr>  Chapter 4: Findings  (from the Qualitative Dissertation Template on the DSS website)  </vt:lpstr>
      <vt:lpstr>Example 1  Hall (2017)</vt:lpstr>
      <vt:lpstr>Research Questions Hall (2017)</vt:lpstr>
      <vt:lpstr>Format of Chapter 4: Results Hall (2017)</vt:lpstr>
      <vt:lpstr>Example 2  Rogers (2016)</vt:lpstr>
      <vt:lpstr>Research Questions Rogers (2016)</vt:lpstr>
      <vt:lpstr>Format of Chapter 4: Results Rogers (2016)</vt:lpstr>
      <vt:lpstr>Example 3  Ohlrich (2017)</vt:lpstr>
      <vt:lpstr>Research Questions Ohlrich (2017)</vt:lpstr>
      <vt:lpstr>Format of Chapter 4: Results Ohlrich (2017)</vt:lpstr>
      <vt:lpstr>Table: Theme Tallies Ohlrich (2017)</vt:lpstr>
      <vt:lpstr>Track 5 – QUAL Workshop D Discussing your findings and Writing Chapter 5</vt:lpstr>
      <vt:lpstr> Chapter 5: Discussion   (from the Qualitative Dissertation Template on the DSS website) </vt:lpstr>
      <vt:lpstr>Example 1  Hall (2017)</vt:lpstr>
      <vt:lpstr>Format of Chapter 5: Discussion Hall (2017)</vt:lpstr>
      <vt:lpstr>Example 2 Rogers (2016)  (Case Study) </vt:lpstr>
      <vt:lpstr>Format of Chapter 5 Discussion Rogers (2016)</vt:lpstr>
      <vt:lpstr>Example 3  Ohlrich (2017)</vt:lpstr>
      <vt:lpstr>Format of Chapter 5: Discussion Ohlrich (2017)</vt:lpstr>
      <vt:lpstr>Format of Chapter 5: Discussion Ohlrich (2017) (ctd)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Vanaja Nethi</dc:creator>
  <cp:lastModifiedBy>Vanaja Nethi</cp:lastModifiedBy>
  <cp:revision>64</cp:revision>
  <dcterms:created xsi:type="dcterms:W3CDTF">2018-07-11T14:49:37Z</dcterms:created>
  <dcterms:modified xsi:type="dcterms:W3CDTF">2019-07-13T05:21:04Z</dcterms:modified>
</cp:coreProperties>
</file>