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2"/>
  </p:notesMasterIdLst>
  <p:handoutMasterIdLst>
    <p:handoutMasterId r:id="rId23"/>
  </p:handoutMasterIdLst>
  <p:sldIdLst>
    <p:sldId id="271" r:id="rId6"/>
    <p:sldId id="258" r:id="rId7"/>
    <p:sldId id="257" r:id="rId8"/>
    <p:sldId id="259" r:id="rId9"/>
    <p:sldId id="265" r:id="rId10"/>
    <p:sldId id="261" r:id="rId11"/>
    <p:sldId id="262" r:id="rId12"/>
    <p:sldId id="264" r:id="rId13"/>
    <p:sldId id="263" r:id="rId14"/>
    <p:sldId id="266" r:id="rId15"/>
    <p:sldId id="260" r:id="rId16"/>
    <p:sldId id="267" r:id="rId17"/>
    <p:sldId id="270" r:id="rId18"/>
    <p:sldId id="268" r:id="rId19"/>
    <p:sldId id="26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Trotman" initials="ST" lastIdx="2" clrIdx="0">
    <p:extLst>
      <p:ext uri="{19B8F6BF-5375-455C-9EA6-DF929625EA0E}">
        <p15:presenceInfo xmlns:p15="http://schemas.microsoft.com/office/powerpoint/2012/main" userId="S-1-5-21-809038766-247145842-2392065819-14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F15"/>
    <a:srgbClr val="5F8212"/>
    <a:srgbClr val="598B09"/>
    <a:srgbClr val="678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7/9/2019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49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400" dirty="0"/>
              <a:t>Mendeley acts as a repository for your reference information. You add papers to your library by importing PDF files stored on your computer, or by retrieving them from other locations - like online catalogs such as ScienceDirect, Scopus, </a:t>
            </a:r>
            <a:r>
              <a:rPr sz="1400" dirty="0" err="1"/>
              <a:t>Pubmed</a:t>
            </a:r>
            <a:r>
              <a:rPr sz="1400" dirty="0"/>
              <a:t> or PLOS. You can also create entries for items that you don’t have access to as PDFs by manually entering details.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/>
              <a:t>Materials you add to your library are then stored in the cloud, for you to retrieve wherever you need them. It might be that you want to read a paper on the way home on the train, or you need to write a paper on your main computer. Mendeley allows you to retrieve the same resources with the same enhancements and annotations wherever you need them.</a:t>
            </a:r>
          </a:p>
        </p:txBody>
      </p:sp>
    </p:spTree>
    <p:extLst>
      <p:ext uri="{BB962C8B-B14F-4D97-AF65-F5344CB8AC3E}">
        <p14:creationId xmlns:p14="http://schemas.microsoft.com/office/powerpoint/2010/main" val="32536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4986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09600" y="1417637"/>
            <a:ext cx="5386917" cy="75723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9157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-5" y="1814472"/>
            <a:ext cx="12192007" cy="4747571"/>
            <a:chOff x="0" y="0"/>
            <a:chExt cx="9144004" cy="4747569"/>
          </a:xfrm>
        </p:grpSpPr>
        <p:pic>
          <p:nvPicPr>
            <p:cNvPr id="37" name="image1.jpeg" descr="Mac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18267" y="0"/>
              <a:ext cx="6925737" cy="4747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image2.jpeg" descr="Mac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826937" cy="4747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842882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4" y="6565694"/>
            <a:ext cx="12283187" cy="3020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79122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3" name="image1.png" descr="Logo-0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9170051" y="181429"/>
            <a:ext cx="2826503" cy="41809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09600" y="2569309"/>
            <a:ext cx="10972800" cy="428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37600" y="6278072"/>
            <a:ext cx="2844800" cy="243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lvl1pPr algn="r">
              <a:defRPr sz="1000">
                <a:solidFill>
                  <a:srgbClr val="8F8F8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20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med"/>
  <p:txStyles>
    <p:titleStyle>
      <a:lvl1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1pPr>
      <a:lvl2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2pPr>
      <a:lvl3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3pPr>
      <a:lvl4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4pPr>
      <a:lvl5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5pPr>
      <a:lvl6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6pPr>
      <a:lvl7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7pPr>
      <a:lvl8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8pPr>
      <a:lvl9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9pPr>
    </p:titleStyle>
    <p:bodyStyle>
      <a:lvl1pPr marL="177800" indent="-17780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1pPr>
      <a:lvl2pPr marL="541337" indent="-269875" defTabSz="457200">
        <a:spcBef>
          <a:spcPts val="400"/>
        </a:spcBef>
        <a:buSzPct val="100000"/>
        <a:buFont typeface="Arial"/>
        <a:buChar char="–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2pPr>
      <a:lvl3pPr marL="804862" indent="-22860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3pPr>
      <a:lvl4pPr marL="1120456" indent="-274319" defTabSz="457200">
        <a:spcBef>
          <a:spcPts val="400"/>
        </a:spcBef>
        <a:buSzPct val="100000"/>
        <a:buFont typeface="Arial"/>
        <a:buChar char="–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4pPr>
      <a:lvl5pPr marL="1491672" indent="-374072" defTabSz="457200">
        <a:spcBef>
          <a:spcPts val="400"/>
        </a:spcBef>
        <a:buSzPct val="100000"/>
        <a:buFont typeface="Arial"/>
        <a:buChar char="»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5pPr>
      <a:lvl6pPr marL="2491738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6pPr>
      <a:lvl7pPr marL="2948938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7pPr>
      <a:lvl8pPr marL="3406140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8pPr>
      <a:lvl9pPr marL="3863340" indent="-20574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6pPr>
      <a:lvl7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7pPr>
      <a:lvl8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8pPr>
      <a:lvl9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.nova.edu/workshops" TargetMode="External"/><Relationship Id="rId2" Type="http://schemas.openxmlformats.org/officeDocument/2006/relationships/hyperlink" Target="http://lib.nova.edu/as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ova.campusguides.com/content.php?pid=409868&amp;sid=3390075" TargetMode="External"/><Relationship Id="rId7" Type="http://schemas.openxmlformats.org/officeDocument/2006/relationships/hyperlink" Target="http://nova.campusguides.com/content.php?pid=409868&amp;sid=3401554#12136980" TargetMode="External"/><Relationship Id="rId2" Type="http://schemas.openxmlformats.org/officeDocument/2006/relationships/hyperlink" Target="http://nova.campusguides.com/content.php?pid=409868&amp;sid=3389974#120880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va.campusguides.com/content.php?pid=409868&amp;sid=3401545#13035329" TargetMode="External"/><Relationship Id="rId5" Type="http://schemas.openxmlformats.org/officeDocument/2006/relationships/hyperlink" Target="http://nova.campusguides.com/content.php?pid=409868&amp;sid=3401543#12136261" TargetMode="External"/><Relationship Id="rId4" Type="http://schemas.openxmlformats.org/officeDocument/2006/relationships/hyperlink" Target="http://nova.campusguides.com/content.php?pid=409868&amp;sid=364317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mailto:wgisele@nova.edu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b="1" dirty="0"/>
              <a:t>Collecting a Research </a:t>
            </a:r>
            <a:r>
              <a:rPr lang="en-US" b="1" dirty="0" smtClean="0"/>
              <a:t>Library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/>
          <a:p>
            <a:r>
              <a:rPr lang="en-US" b="1" dirty="0" smtClean="0"/>
              <a:t>Dr. Capo, Dr. Trotman</a:t>
            </a:r>
            <a:br>
              <a:rPr lang="en-US" b="1" dirty="0" smtClean="0"/>
            </a:br>
            <a:r>
              <a:rPr lang="en-US" b="1" dirty="0" smtClean="0"/>
              <a:t>&amp; Stacey </a:t>
            </a:r>
            <a:r>
              <a:rPr lang="en-US" b="1" dirty="0" err="1" smtClean="0"/>
              <a:t>Allsop</a:t>
            </a:r>
            <a:r>
              <a:rPr lang="en-US" b="1" dirty="0" smtClean="0"/>
              <a:t>, MLS, MIS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10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Look for the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Analyze the Theoretical Frameworks discussed in the articles.</a:t>
            </a:r>
          </a:p>
          <a:p>
            <a:pPr marL="0" indent="0">
              <a:buNone/>
            </a:pPr>
            <a:r>
              <a:rPr lang="en-US" sz="2800" dirty="0" smtClean="0"/>
              <a:t>Make notes of the articles and the names of the Frameworks.</a:t>
            </a:r>
          </a:p>
          <a:p>
            <a:pPr marL="0" indent="0">
              <a:buNone/>
            </a:pPr>
            <a:r>
              <a:rPr lang="en-US" sz="2800" dirty="0" smtClean="0"/>
              <a:t>Keep an eye out for possible instruments and note these as well.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47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Good Sources to Ask for Direction!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Professional Associations</a:t>
            </a:r>
          </a:p>
          <a:p>
            <a:r>
              <a:rPr lang="en-US" sz="2800" dirty="0" smtClean="0"/>
              <a:t>Conferences</a:t>
            </a:r>
          </a:p>
          <a:p>
            <a:r>
              <a:rPr lang="en-US" sz="2800" dirty="0" smtClean="0"/>
              <a:t>Experts in the field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64" y="1600200"/>
            <a:ext cx="4644571" cy="4572000"/>
          </a:xfrm>
        </p:spPr>
      </p:pic>
    </p:spTree>
    <p:extLst>
      <p:ext uri="{BB962C8B-B14F-4D97-AF65-F5344CB8AC3E}">
        <p14:creationId xmlns:p14="http://schemas.microsoft.com/office/powerpoint/2010/main" val="38529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Libraries and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EndNote</a:t>
            </a:r>
          </a:p>
          <a:p>
            <a:pPr lvl="1"/>
            <a:r>
              <a:rPr lang="en-US" sz="2800" dirty="0" smtClean="0"/>
              <a:t>Import citations</a:t>
            </a:r>
          </a:p>
          <a:p>
            <a:pPr lvl="1"/>
            <a:r>
              <a:rPr lang="en-US" sz="2800" dirty="0" smtClean="0"/>
              <a:t>Attach the articles</a:t>
            </a:r>
          </a:p>
          <a:p>
            <a:pPr lvl="1"/>
            <a:r>
              <a:rPr lang="en-US" sz="2800" dirty="0" smtClean="0"/>
              <a:t>Add research notes</a:t>
            </a:r>
          </a:p>
          <a:p>
            <a:pPr lvl="1"/>
            <a:r>
              <a:rPr lang="en-US" sz="2800" dirty="0" smtClean="0"/>
              <a:t>Share capabilities</a:t>
            </a:r>
          </a:p>
          <a:p>
            <a:r>
              <a:rPr lang="en-US" sz="2800" dirty="0" smtClean="0"/>
              <a:t>Academic Writer (formerly known as APA Style Central)</a:t>
            </a:r>
          </a:p>
          <a:p>
            <a:pPr lvl="1"/>
            <a:r>
              <a:rPr lang="en-US" sz="2800" dirty="0" smtClean="0"/>
              <a:t>Import citations</a:t>
            </a:r>
          </a:p>
          <a:p>
            <a:pPr lvl="1"/>
            <a:r>
              <a:rPr lang="en-US" sz="2800" dirty="0" smtClean="0"/>
              <a:t>APA Formats your writing</a:t>
            </a:r>
          </a:p>
          <a:p>
            <a:pPr lvl="1"/>
            <a:r>
              <a:rPr lang="en-US" sz="2800" dirty="0" smtClean="0"/>
              <a:t>Collaborative capabilities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43112"/>
            <a:ext cx="4914900" cy="3686175"/>
          </a:xfrm>
        </p:spPr>
      </p:pic>
    </p:spTree>
    <p:extLst>
      <p:ext uri="{BB962C8B-B14F-4D97-AF65-F5344CB8AC3E}">
        <p14:creationId xmlns:p14="http://schemas.microsoft.com/office/powerpoint/2010/main" val="2413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Libraries and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Google Scholar search</a:t>
            </a:r>
          </a:p>
          <a:p>
            <a:pPr lvl="1"/>
            <a:r>
              <a:rPr lang="en-US" sz="2800" dirty="0"/>
              <a:t>Link+ catalog and electronic requests</a:t>
            </a:r>
          </a:p>
          <a:p>
            <a:pPr lvl="1"/>
            <a:r>
              <a:rPr lang="en-US" sz="2800" dirty="0" err="1"/>
              <a:t>WorldCat</a:t>
            </a:r>
            <a:r>
              <a:rPr lang="en-US" sz="2800" dirty="0"/>
              <a:t> catalog </a:t>
            </a:r>
          </a:p>
          <a:p>
            <a:pPr lvl="1"/>
            <a:r>
              <a:rPr lang="en-US" sz="2800" dirty="0"/>
              <a:t>ProQuest Dissertations database</a:t>
            </a:r>
          </a:p>
          <a:p>
            <a:pPr lvl="1"/>
            <a:r>
              <a:rPr lang="en-US" sz="2800" dirty="0"/>
              <a:t>Interlibrary loan electronic requests </a:t>
            </a:r>
          </a:p>
        </p:txBody>
      </p:sp>
    </p:spTree>
    <p:extLst>
      <p:ext uri="{BB962C8B-B14F-4D97-AF65-F5344CB8AC3E}">
        <p14:creationId xmlns:p14="http://schemas.microsoft.com/office/powerpoint/2010/main" val="28538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Services: Connecting with an NSU Librarian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600200"/>
            <a:ext cx="10208723" cy="4572000"/>
          </a:xfrm>
        </p:spPr>
        <p:txBody>
          <a:bodyPr>
            <a:normAutofit/>
          </a:bodyPr>
          <a:lstStyle/>
          <a:p>
            <a:r>
              <a:rPr lang="en-US" sz="2600" dirty="0"/>
              <a:t>Ask a Librarian by phone, email, </a:t>
            </a:r>
            <a:r>
              <a:rPr lang="en-US" sz="2600" dirty="0" smtClean="0"/>
              <a:t>or chat at the Reference Desk:</a:t>
            </a:r>
          </a:p>
          <a:p>
            <a:pPr marL="457200" lvl="1" indent="0">
              <a:buNone/>
            </a:pPr>
            <a:r>
              <a:rPr lang="en-US" sz="2600" dirty="0" smtClean="0"/>
              <a:t>Monday–Thursday 10am-8pm	Saturday 12pm-8pm</a:t>
            </a:r>
          </a:p>
          <a:p>
            <a:pPr marL="457200" lvl="1" indent="0">
              <a:buNone/>
            </a:pPr>
            <a:r>
              <a:rPr lang="en-US" sz="2600" dirty="0" smtClean="0"/>
              <a:t>Friday 10am-6pm			Sunday    11am-7pm</a:t>
            </a:r>
            <a:br>
              <a:rPr lang="en-US" sz="2600" dirty="0" smtClean="0"/>
            </a:br>
            <a:endParaRPr lang="en-US" sz="1300" dirty="0" smtClean="0"/>
          </a:p>
          <a:p>
            <a:r>
              <a:rPr lang="en-US" sz="2800" dirty="0" smtClean="0">
                <a:latin typeface="+mj-lt"/>
                <a:ea typeface="+mj-ea"/>
                <a:cs typeface="+mj-cs"/>
              </a:rPr>
              <a:t>30-minute appointments are available upon request at:</a:t>
            </a:r>
          </a:p>
          <a:p>
            <a:pPr marL="0" indent="0" algn="ctr">
              <a:buNone/>
            </a:pPr>
            <a:r>
              <a:rPr lang="en-US" sz="2800" dirty="0">
                <a:latin typeface="+mj-lt"/>
                <a:ea typeface="+mj-ea"/>
                <a:cs typeface="+mj-cs"/>
                <a:hlinkClick r:id="rId2"/>
              </a:rPr>
              <a:t>http://</a:t>
            </a:r>
            <a:r>
              <a:rPr lang="en-US" sz="2800" dirty="0" smtClean="0">
                <a:latin typeface="+mj-lt"/>
                <a:ea typeface="+mj-ea"/>
                <a:cs typeface="+mj-cs"/>
                <a:hlinkClick r:id="rId2"/>
              </a:rPr>
              <a:t>lib.nova.edu/ask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br>
              <a:rPr lang="en-US" sz="2800" dirty="0" smtClean="0">
                <a:latin typeface="+mj-lt"/>
                <a:ea typeface="+mj-ea"/>
                <a:cs typeface="+mj-cs"/>
              </a:rPr>
            </a:br>
            <a:endParaRPr lang="en-US" sz="1300" dirty="0">
              <a:latin typeface="+mj-lt"/>
              <a:ea typeface="+mj-ea"/>
              <a:cs typeface="+mj-cs"/>
            </a:endParaRPr>
          </a:p>
          <a:p>
            <a:r>
              <a:rPr lang="en-US" sz="2800" dirty="0" smtClean="0">
                <a:latin typeface="+mj-lt"/>
                <a:ea typeface="+mj-ea"/>
                <a:cs typeface="+mj-cs"/>
              </a:rPr>
              <a:t>Library Workshops are offered throughout the semester:</a:t>
            </a:r>
          </a:p>
          <a:p>
            <a:pPr marL="0" indent="0" algn="ctr">
              <a:buNone/>
            </a:pPr>
            <a:r>
              <a:rPr lang="en-US" sz="2800" dirty="0">
                <a:latin typeface="+mj-lt"/>
                <a:ea typeface="+mj-ea"/>
                <a:cs typeface="+mj-cs"/>
                <a:hlinkClick r:id="rId3"/>
              </a:rPr>
              <a:t>http://</a:t>
            </a:r>
            <a:r>
              <a:rPr lang="en-US" sz="2800" dirty="0" smtClean="0">
                <a:latin typeface="+mj-lt"/>
                <a:ea typeface="+mj-ea"/>
                <a:cs typeface="+mj-cs"/>
                <a:hlinkClick r:id="rId3"/>
              </a:rPr>
              <a:t>lib.nova.edu/workshops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01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/>
          <a:lstStyle/>
          <a:p>
            <a:r>
              <a:rPr lang="en-US" dirty="0" smtClean="0"/>
              <a:t>Adding to your Literature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5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Endnote</a:t>
            </a:r>
          </a:p>
          <a:p>
            <a:pPr lvl="1"/>
            <a:r>
              <a:rPr lang="en-US" sz="1800" u="sng" dirty="0">
                <a:solidFill>
                  <a:srgbClr val="3B7F15"/>
                </a:solidFill>
              </a:rPr>
              <a:t>https://nsufl.libguides.com/EndNoteX9</a:t>
            </a:r>
          </a:p>
          <a:p>
            <a:r>
              <a:rPr lang="en-US" b="1" dirty="0"/>
              <a:t>Getting Started </a:t>
            </a:r>
          </a:p>
          <a:p>
            <a:r>
              <a:rPr lang="en-US" dirty="0"/>
              <a:t>EndNote is a great resource for storing, organizing, and formatting your references. But before you start to use EndNote, you will need to follow </a:t>
            </a:r>
            <a:r>
              <a:rPr lang="en-US" b="1" dirty="0"/>
              <a:t>all</a:t>
            </a:r>
            <a:r>
              <a:rPr lang="en-US" dirty="0"/>
              <a:t> of the steps in this section for setting up and customizing the software, so it works correctly with the library databases and the citation styles that you need.</a:t>
            </a:r>
          </a:p>
          <a:p>
            <a:r>
              <a:rPr lang="en-US" dirty="0">
                <a:hlinkClick r:id="rId2"/>
              </a:rPr>
              <a:t>Step 1: Checking Compatibility</a:t>
            </a:r>
            <a:endParaRPr lang="en-US" dirty="0"/>
          </a:p>
          <a:p>
            <a:r>
              <a:rPr lang="en-US" dirty="0">
                <a:hlinkClick r:id="rId3"/>
              </a:rPr>
              <a:t>Step 2: Downloading EndNote: Windows 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Downloading EndNote: Mac</a:t>
            </a:r>
            <a:endParaRPr lang="en-US" dirty="0"/>
          </a:p>
          <a:p>
            <a:r>
              <a:rPr lang="en-US" dirty="0">
                <a:hlinkClick r:id="rId5"/>
              </a:rPr>
              <a:t>Step 3: Creating a New Library</a:t>
            </a:r>
            <a:endParaRPr lang="en-US" dirty="0"/>
          </a:p>
          <a:p>
            <a:r>
              <a:rPr lang="en-US" dirty="0">
                <a:hlinkClick r:id="rId6"/>
              </a:rPr>
              <a:t>Step 4: Choosing Citation Styles</a:t>
            </a:r>
            <a:endParaRPr lang="en-US" dirty="0"/>
          </a:p>
          <a:p>
            <a:r>
              <a:rPr lang="en-US" dirty="0">
                <a:hlinkClick r:id="rId7"/>
              </a:rPr>
              <a:t>Step 5: Selecting Import Filters</a:t>
            </a:r>
            <a:endParaRPr lang="en-US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46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9.png">
            <a:extLst>
              <a:ext uri="{FF2B5EF4-FFF2-40B4-BE49-F238E27FC236}">
                <a16:creationId xmlns:a16="http://schemas.microsoft.com/office/drawing/2014/main" id="{B6A362BC-4317-44C2-A419-5BCE78F5A0B3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884" y="723901"/>
            <a:ext cx="4565376" cy="2573205"/>
          </a:xfrm>
          <a:prstGeom prst="rect">
            <a:avLst/>
          </a:prstGeom>
          <a:ln w="12700">
            <a:miter lim="400000"/>
          </a:ln>
          <a:effectLst>
            <a:outerShdw sx="1000" sy="1000" rotWithShape="0">
              <a:srgbClr val="000000"/>
            </a:outerShdw>
          </a:effectLst>
        </p:spPr>
      </p:pic>
      <p:pic>
        <p:nvPicPr>
          <p:cNvPr id="72" name="image8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8253725" y="662074"/>
            <a:ext cx="983406" cy="74153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8077200" y="6264240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 fontScale="92500" lnSpcReduction="10000"/>
          </a:bodyPr>
          <a:lstStyle>
            <a:lvl1pPr defTabSz="448055">
              <a:defRPr sz="90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kern="0"/>
              <a:pPr>
                <a:defRPr sz="1800">
                  <a:solidFill>
                    <a:srgbClr val="000000"/>
                  </a:solidFill>
                </a:defRPr>
              </a:pPr>
              <a:t>16</a:t>
            </a:fld>
            <a:endParaRPr kern="0"/>
          </a:p>
        </p:txBody>
      </p:sp>
      <p:sp>
        <p:nvSpPr>
          <p:cNvPr id="74" name="Shape 74"/>
          <p:cNvSpPr/>
          <p:nvPr/>
        </p:nvSpPr>
        <p:spPr>
          <a:xfrm>
            <a:off x="1638300" y="113619"/>
            <a:ext cx="5542154" cy="8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20000"/>
              </a:lnSpc>
              <a:defRPr sz="2700" b="1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defTabSz="457200">
              <a:defRPr sz="1800" b="0">
                <a:solidFill>
                  <a:srgbClr val="000000"/>
                </a:solidFill>
              </a:defRPr>
            </a:pPr>
            <a:r>
              <a:rPr sz="1800" kern="0" dirty="0">
                <a:latin typeface="Helvetica Neue"/>
              </a:rPr>
              <a:t>How does </a:t>
            </a:r>
            <a:r>
              <a:rPr lang="en-US" sz="1800" kern="0" dirty="0">
                <a:latin typeface="Helvetica Neue"/>
              </a:rPr>
              <a:t>a free </a:t>
            </a:r>
            <a:r>
              <a:rPr sz="1800" kern="0" dirty="0">
                <a:latin typeface="Helvetica Neue"/>
              </a:rPr>
              <a:t>Mendeley</a:t>
            </a:r>
            <a:r>
              <a:rPr lang="en-US" sz="1800" kern="0" dirty="0">
                <a:latin typeface="Helvetica Neue"/>
              </a:rPr>
              <a:t> Research App</a:t>
            </a:r>
            <a:r>
              <a:rPr sz="1800" kern="0" dirty="0">
                <a:latin typeface="Helvetica Neue"/>
              </a:rPr>
              <a:t> Help?</a:t>
            </a:r>
            <a:endParaRPr lang="en-US" sz="1800" kern="0" dirty="0">
              <a:latin typeface="Helvetica Neue"/>
            </a:endParaRPr>
          </a:p>
          <a:p>
            <a:pPr defTabSz="457200">
              <a:defRPr sz="1800" b="0">
                <a:solidFill>
                  <a:srgbClr val="000000"/>
                </a:solidFill>
              </a:defRPr>
            </a:pPr>
            <a:r>
              <a:rPr lang="en-US" sz="1400" b="0" kern="0" dirty="0">
                <a:solidFill>
                  <a:srgbClr val="FF0000"/>
                </a:solidFill>
                <a:latin typeface="Helvetica Neue"/>
              </a:rPr>
              <a:t>Find </a:t>
            </a:r>
            <a:r>
              <a:rPr lang="en-US" sz="1400" b="0" kern="0" dirty="0">
                <a:solidFill>
                  <a:srgbClr val="000000"/>
                </a:solidFill>
                <a:latin typeface="Helvetica Neue"/>
              </a:rPr>
              <a:t>research articles, </a:t>
            </a:r>
            <a:r>
              <a:rPr lang="en-US" sz="1400" b="0" kern="0" dirty="0">
                <a:solidFill>
                  <a:srgbClr val="FF0000"/>
                </a:solidFill>
                <a:latin typeface="Helvetica Neue"/>
              </a:rPr>
              <a:t>organize</a:t>
            </a:r>
            <a:r>
              <a:rPr lang="en-US" sz="1400" b="0" kern="0" dirty="0">
                <a:solidFill>
                  <a:srgbClr val="000000"/>
                </a:solidFill>
                <a:latin typeface="Helvetica Neue"/>
              </a:rPr>
              <a:t> a review of literature </a:t>
            </a:r>
          </a:p>
          <a:p>
            <a:pPr defTabSz="457200">
              <a:defRPr sz="1800" b="0">
                <a:solidFill>
                  <a:srgbClr val="000000"/>
                </a:solidFill>
              </a:defRPr>
            </a:pPr>
            <a:r>
              <a:rPr lang="en-US" sz="1400" b="0" kern="0" dirty="0">
                <a:solidFill>
                  <a:srgbClr val="000000"/>
                </a:solidFill>
                <a:latin typeface="Helvetica Neue"/>
              </a:rPr>
              <a:t>&amp; </a:t>
            </a:r>
            <a:r>
              <a:rPr lang="en-US" sz="1400" b="0" kern="0" dirty="0">
                <a:solidFill>
                  <a:srgbClr val="FF0000"/>
                </a:solidFill>
                <a:latin typeface="Helvetica Neue"/>
              </a:rPr>
              <a:t>cite it </a:t>
            </a:r>
            <a:r>
              <a:rPr lang="en-US" sz="1400" b="0" kern="0" dirty="0">
                <a:solidFill>
                  <a:srgbClr val="000000"/>
                </a:solidFill>
                <a:latin typeface="Helvetica Neue"/>
              </a:rPr>
              <a:t>correctly. </a:t>
            </a:r>
            <a:endParaRPr sz="1400" kern="0" dirty="0">
              <a:latin typeface="Helvetica Neue"/>
            </a:endParaRPr>
          </a:p>
        </p:txBody>
      </p:sp>
      <p:grpSp>
        <p:nvGrpSpPr>
          <p:cNvPr id="79" name="Group 79"/>
          <p:cNvGrpSpPr/>
          <p:nvPr/>
        </p:nvGrpSpPr>
        <p:grpSpPr>
          <a:xfrm>
            <a:off x="7681387" y="2226217"/>
            <a:ext cx="1239499" cy="973612"/>
            <a:chOff x="0" y="0"/>
            <a:chExt cx="2027363" cy="1501272"/>
          </a:xfrm>
        </p:grpSpPr>
        <p:pic>
          <p:nvPicPr>
            <p:cNvPr id="75" name="image9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0"/>
              <a:ext cx="757362" cy="949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image9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270001" y="385960"/>
              <a:ext cx="757362" cy="94909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</p:pic>
        <p:pic>
          <p:nvPicPr>
            <p:cNvPr id="77" name="image9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1" y="166214"/>
              <a:ext cx="757361" cy="9490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image9.png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31799" y="552174"/>
              <a:ext cx="757363" cy="94909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</p:pic>
      </p:grpSp>
      <p:sp>
        <p:nvSpPr>
          <p:cNvPr id="80" name="Shape 80"/>
          <p:cNvSpPr/>
          <p:nvPr/>
        </p:nvSpPr>
        <p:spPr>
          <a:xfrm flipV="1">
            <a:off x="8205900" y="1426633"/>
            <a:ext cx="302545" cy="793760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solidFill>
                  <a:srgbClr val="000000"/>
                </a:solidFill>
              </a:defRPr>
            </a:pPr>
            <a:endParaRPr sz="12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81" name="image10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451662" y="3771398"/>
            <a:ext cx="1082504" cy="1822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1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8855443" y="3180095"/>
            <a:ext cx="1765631" cy="10670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" name="Group 85"/>
          <p:cNvGrpSpPr/>
          <p:nvPr/>
        </p:nvGrpSpPr>
        <p:grpSpPr>
          <a:xfrm>
            <a:off x="9237133" y="1744571"/>
            <a:ext cx="1364315" cy="1011048"/>
            <a:chOff x="0" y="-1"/>
            <a:chExt cx="2054538" cy="1541064"/>
          </a:xfrm>
        </p:grpSpPr>
        <p:pic>
          <p:nvPicPr>
            <p:cNvPr id="83" name="image12.png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26898" y="-2"/>
              <a:ext cx="1827641" cy="1414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image13.png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-1" y="481031"/>
              <a:ext cx="581638" cy="1060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6" name="image14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9410683" y="4825747"/>
            <a:ext cx="901718" cy="88075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8779933" y="1526639"/>
            <a:ext cx="607871" cy="437627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solidFill>
                  <a:srgbClr val="000000"/>
                </a:solidFill>
              </a:defRPr>
            </a:pPr>
            <a:endParaRPr sz="12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88" name="Shape 88"/>
          <p:cNvSpPr/>
          <p:nvPr/>
        </p:nvSpPr>
        <p:spPr>
          <a:xfrm flipV="1">
            <a:off x="8212858" y="3449682"/>
            <a:ext cx="635507" cy="252597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solidFill>
                  <a:srgbClr val="000000"/>
                </a:solidFill>
              </a:defRPr>
            </a:pPr>
            <a:endParaRPr sz="12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89" name="Shape 89"/>
          <p:cNvSpPr/>
          <p:nvPr/>
        </p:nvSpPr>
        <p:spPr>
          <a:xfrm flipV="1">
            <a:off x="8593006" y="5359278"/>
            <a:ext cx="901719" cy="10023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solidFill>
                  <a:srgbClr val="000000"/>
                </a:solidFill>
              </a:defRPr>
            </a:pPr>
            <a:endParaRPr sz="12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90" name="Shape 90"/>
          <p:cNvSpPr/>
          <p:nvPr/>
        </p:nvSpPr>
        <p:spPr>
          <a:xfrm flipH="1" flipV="1">
            <a:off x="7823712" y="5623329"/>
            <a:ext cx="320712" cy="709738"/>
          </a:xfrm>
          <a:prstGeom prst="line">
            <a:avLst/>
          </a:prstGeom>
          <a:ln w="889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defTabSz="457200">
              <a:defRPr sz="1200">
                <a:solidFill>
                  <a:srgbClr val="000000"/>
                </a:solidFill>
              </a:defRPr>
            </a:pPr>
            <a:endParaRPr sz="12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grpSp>
        <p:nvGrpSpPr>
          <p:cNvPr id="93" name="Group 93"/>
          <p:cNvGrpSpPr/>
          <p:nvPr/>
        </p:nvGrpSpPr>
        <p:grpSpPr>
          <a:xfrm>
            <a:off x="8176901" y="5779285"/>
            <a:ext cx="873102" cy="833282"/>
            <a:chOff x="0" y="0"/>
            <a:chExt cx="1477232" cy="1517664"/>
          </a:xfrm>
        </p:grpSpPr>
        <p:pic>
          <p:nvPicPr>
            <p:cNvPr id="91" name="image15.png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9446" y="-1"/>
              <a:ext cx="1438420" cy="745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image16.png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0" y="772262"/>
              <a:ext cx="1477234" cy="745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833C595-74A0-40D3-8B4A-54DA7FC6B861}"/>
              </a:ext>
            </a:extLst>
          </p:cNvPr>
          <p:cNvSpPr txBox="1"/>
          <p:nvPr/>
        </p:nvSpPr>
        <p:spPr>
          <a:xfrm>
            <a:off x="1672599" y="6102237"/>
            <a:ext cx="221957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latinLnBrk="1" hangingPunct="0"/>
            <a:r>
              <a:rPr lang="en-US" sz="1000" kern="0" dirty="0">
                <a:solidFill>
                  <a:srgbClr val="3C3C3B"/>
                </a:solidFill>
                <a:latin typeface="Helvetica"/>
                <a:cs typeface="Helvetica"/>
                <a:sym typeface="Helvetica"/>
                <a:hlinkClick r:id="rId13"/>
              </a:rPr>
              <a:t>wgisele@nova.edu</a:t>
            </a:r>
            <a:endParaRPr lang="en-US" sz="1000" kern="0" dirty="0">
              <a:solidFill>
                <a:srgbClr val="3C3C3B"/>
              </a:solidFill>
              <a:latin typeface="Helvetica"/>
              <a:cs typeface="Helvetica"/>
              <a:sym typeface="Helvetica"/>
            </a:endParaRPr>
          </a:p>
          <a:p>
            <a:pPr defTabSz="457200" latinLnBrk="1" hangingPunct="0"/>
            <a:r>
              <a:rPr lang="en-US" sz="1000" kern="0" dirty="0">
                <a:solidFill>
                  <a:srgbClr val="3C3C3B"/>
                </a:solidFill>
                <a:latin typeface="Helvetica"/>
                <a:cs typeface="Helvetica"/>
                <a:sym typeface="Helvetica"/>
              </a:rPr>
              <a:t>Gisele Waters, Ph.D</a:t>
            </a:r>
          </a:p>
        </p:txBody>
      </p:sp>
      <p:pic>
        <p:nvPicPr>
          <p:cNvPr id="27" name="image44.png">
            <a:extLst>
              <a:ext uri="{FF2B5EF4-FFF2-40B4-BE49-F238E27FC236}">
                <a16:creationId xmlns:a16="http://schemas.microsoft.com/office/drawing/2014/main" id="{0F541268-217B-4473-BBAE-3340082E13C3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68724" y="3341624"/>
            <a:ext cx="4565376" cy="2718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70.png" descr="Screenshot 2014-04-22 12.16.23.png">
            <a:extLst>
              <a:ext uri="{FF2B5EF4-FFF2-40B4-BE49-F238E27FC236}">
                <a16:creationId xmlns:a16="http://schemas.microsoft.com/office/drawing/2014/main" id="{382314F6-003F-48A6-93D5-D1337FC8E0A1}"/>
              </a:ext>
            </a:extLst>
          </p:cNvPr>
          <p:cNvPicPr/>
          <p:nvPr/>
        </p:nvPicPr>
        <p:blipFill>
          <a:blip r:embed="rId15"/>
          <a:srcRect t="2684"/>
          <a:stretch>
            <a:fillRect/>
          </a:stretch>
        </p:blipFill>
        <p:spPr>
          <a:xfrm>
            <a:off x="4114801" y="3341624"/>
            <a:ext cx="3280212" cy="317500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8063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Not to </a:t>
            </a:r>
            <a:r>
              <a:rPr lang="en-US" dirty="0"/>
              <a:t>B</a:t>
            </a:r>
            <a:r>
              <a:rPr lang="en-US" dirty="0" smtClean="0"/>
              <a:t>egin and Where to </a:t>
            </a:r>
            <a:r>
              <a:rPr lang="en-US" dirty="0"/>
              <a:t>B</a:t>
            </a:r>
            <a:r>
              <a:rPr lang="en-US" dirty="0" smtClean="0"/>
              <a:t>egin!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899" y="1944582"/>
            <a:ext cx="4747261" cy="45719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</a:pPr>
            <a:r>
              <a:rPr lang="en-US" sz="2800" dirty="0" smtClean="0"/>
              <a:t>Limit Web Resources!!!! (Do not begin on the Internet!)</a:t>
            </a:r>
          </a:p>
          <a:p>
            <a:pPr>
              <a:lnSpc>
                <a:spcPct val="95000"/>
              </a:lnSpc>
            </a:pPr>
            <a:r>
              <a:rPr lang="en-US" sz="2800" dirty="0" smtClean="0"/>
              <a:t>Learn to effectively use the Library databases</a:t>
            </a:r>
          </a:p>
          <a:p>
            <a:pPr>
              <a:lnSpc>
                <a:spcPct val="95000"/>
              </a:lnSpc>
            </a:pPr>
            <a:r>
              <a:rPr lang="en-US" sz="2800" dirty="0" smtClean="0"/>
              <a:t>Learn to use search terms efficiently</a:t>
            </a:r>
          </a:p>
          <a:p>
            <a:pPr>
              <a:lnSpc>
                <a:spcPct val="95000"/>
              </a:lnSpc>
            </a:pPr>
            <a:r>
              <a:rPr lang="en-US" sz="2800" dirty="0" smtClean="0"/>
              <a:t>Use the thesaurus for variations of search terms</a:t>
            </a:r>
          </a:p>
          <a:p>
            <a:pPr>
              <a:lnSpc>
                <a:spcPct val="95000"/>
              </a:lnSpc>
            </a:pPr>
            <a:r>
              <a:rPr lang="en-US" sz="2800" dirty="0" smtClean="0"/>
              <a:t>Search for peer reviewed articles</a:t>
            </a:r>
          </a:p>
          <a:p>
            <a:pPr>
              <a:lnSpc>
                <a:spcPct val="95000"/>
              </a:lnSpc>
            </a:pPr>
            <a:r>
              <a:rPr lang="en-US" sz="2800" dirty="0" smtClean="0"/>
              <a:t>Search for some current dissertations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69" y="2120933"/>
            <a:ext cx="5145900" cy="3879669"/>
          </a:xfrm>
        </p:spPr>
      </p:pic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Reviewed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Start with the most current articles</a:t>
            </a:r>
          </a:p>
          <a:p>
            <a:r>
              <a:rPr lang="en-US" sz="2800" dirty="0"/>
              <a:t>Read the abstract first and if it appears to be useful to your topic, pull the article and </a:t>
            </a:r>
            <a:r>
              <a:rPr lang="en-US" sz="2800" dirty="0" smtClean="0"/>
              <a:t>citation</a:t>
            </a:r>
            <a:endParaRPr lang="en-US" sz="2800" dirty="0"/>
          </a:p>
          <a:p>
            <a:r>
              <a:rPr lang="en-US" sz="2800" dirty="0" smtClean="0"/>
              <a:t>Evaluate </a:t>
            </a:r>
            <a:r>
              <a:rPr lang="en-US" sz="2800" dirty="0"/>
              <a:t>your </a:t>
            </a:r>
            <a:r>
              <a:rPr lang="en-US" sz="2800" dirty="0" smtClean="0"/>
              <a:t>sources</a:t>
            </a:r>
            <a:endParaRPr lang="en-US" sz="2800" dirty="0"/>
          </a:p>
          <a:p>
            <a:r>
              <a:rPr lang="en-US" sz="2800" dirty="0" smtClean="0"/>
              <a:t>Do not select articles because you agree with them!!!!!!!!!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28" y="1600200"/>
            <a:ext cx="4007643" cy="4572000"/>
          </a:xfrm>
        </p:spPr>
      </p:pic>
    </p:spTree>
    <p:extLst>
      <p:ext uri="{BB962C8B-B14F-4D97-AF65-F5344CB8AC3E}">
        <p14:creationId xmlns:p14="http://schemas.microsoft.com/office/powerpoint/2010/main" val="6492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Hunt for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Keep notes and the research articles, either paper based or digitally.</a:t>
            </a:r>
          </a:p>
          <a:p>
            <a:r>
              <a:rPr lang="en-US" sz="2800" dirty="0" smtClean="0"/>
              <a:t>Make sure you clearly label notes as paraphrased or quotes (with page numbers and citations).</a:t>
            </a:r>
          </a:p>
          <a:p>
            <a:r>
              <a:rPr lang="en-US" sz="2800" dirty="0" smtClean="0"/>
              <a:t>Do not get rid of any research articles that you use!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70" y="1600200"/>
            <a:ext cx="4622559" cy="4572000"/>
          </a:xfrm>
        </p:spPr>
      </p:pic>
    </p:spTree>
    <p:extLst>
      <p:ext uri="{BB962C8B-B14F-4D97-AF65-F5344CB8AC3E}">
        <p14:creationId xmlns:p14="http://schemas.microsoft.com/office/powerpoint/2010/main" val="27627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512277"/>
            <a:ext cx="5723412" cy="4571999"/>
          </a:xfrm>
        </p:spPr>
        <p:txBody>
          <a:bodyPr>
            <a:noAutofit/>
          </a:bodyPr>
          <a:lstStyle/>
          <a:p>
            <a:r>
              <a:rPr lang="en-US" sz="2600" dirty="0" smtClean="0"/>
              <a:t>Keep a Journal either digitally </a:t>
            </a:r>
            <a:br>
              <a:rPr lang="en-US" sz="2600" dirty="0" smtClean="0"/>
            </a:br>
            <a:r>
              <a:rPr lang="en-US" sz="2600" dirty="0" smtClean="0"/>
              <a:t>or on paper, or both.</a:t>
            </a:r>
          </a:p>
          <a:p>
            <a:r>
              <a:rPr lang="en-US" sz="2600" dirty="0" smtClean="0"/>
              <a:t>Write down ideas!!!!!</a:t>
            </a:r>
          </a:p>
          <a:p>
            <a:r>
              <a:rPr lang="en-US" sz="2600" dirty="0" smtClean="0"/>
              <a:t>Get organized!</a:t>
            </a:r>
          </a:p>
          <a:p>
            <a:r>
              <a:rPr lang="en-US" sz="2600" dirty="0" smtClean="0"/>
              <a:t>Keep files!</a:t>
            </a:r>
          </a:p>
          <a:p>
            <a:r>
              <a:rPr lang="en-US" sz="2600" dirty="0" smtClean="0"/>
              <a:t>Make a database!</a:t>
            </a:r>
          </a:p>
          <a:p>
            <a:r>
              <a:rPr lang="en-US" sz="2600" dirty="0" smtClean="0"/>
              <a:t>Prepare to work through personal time.</a:t>
            </a:r>
          </a:p>
          <a:p>
            <a:r>
              <a:rPr lang="en-US" sz="2600" dirty="0" smtClean="0"/>
              <a:t>The more you work, the faster you will get done!</a:t>
            </a:r>
            <a:endParaRPr lang="en-US" sz="2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37">
            <a:off x="6172200" y="3026092"/>
            <a:ext cx="4914900" cy="1720215"/>
          </a:xfrm>
        </p:spPr>
      </p:pic>
    </p:spTree>
    <p:extLst>
      <p:ext uri="{BB962C8B-B14F-4D97-AF65-F5344CB8AC3E}">
        <p14:creationId xmlns:p14="http://schemas.microsoft.com/office/powerpoint/2010/main" val="2270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Reference Lists to Locate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Government Reports and other reports that are referenced in peer </a:t>
            </a:r>
            <a:r>
              <a:rPr lang="en-US" sz="2800" dirty="0"/>
              <a:t>reviewed </a:t>
            </a:r>
            <a:r>
              <a:rPr lang="en-US" sz="2800" dirty="0" smtClean="0"/>
              <a:t>articles.</a:t>
            </a:r>
          </a:p>
          <a:p>
            <a:pPr marL="0" indent="0">
              <a:buNone/>
            </a:pPr>
            <a:r>
              <a:rPr lang="en-US" sz="2800" dirty="0" smtClean="0"/>
              <a:t>Theoretical references (usually include older references than five years).</a:t>
            </a:r>
          </a:p>
          <a:p>
            <a:pPr marL="0" indent="0">
              <a:buNone/>
            </a:pPr>
            <a:r>
              <a:rPr lang="en-US" sz="2800" dirty="0" smtClean="0"/>
              <a:t>Papers from professional organizations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Conference proceedings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9190"/>
            <a:ext cx="4914900" cy="3594020"/>
          </a:xfrm>
        </p:spPr>
      </p:pic>
    </p:spTree>
    <p:extLst>
      <p:ext uri="{BB962C8B-B14F-4D97-AF65-F5344CB8AC3E}">
        <p14:creationId xmlns:p14="http://schemas.microsoft.com/office/powerpoint/2010/main" val="31367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570616" y="1776550"/>
            <a:ext cx="4153989" cy="3958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Avoid citing secondary sources! Find the original and add it to the citation after you have read the original research!</a:t>
            </a:r>
          </a:p>
          <a:p>
            <a:pPr marL="0" indent="0">
              <a:buNone/>
            </a:pPr>
            <a:r>
              <a:rPr lang="en-US" sz="2800" dirty="0" smtClean="0"/>
              <a:t>Reserve secondary sources for out of print work!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11776" y="3570906"/>
            <a:ext cx="367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(as cited in Jones, 2005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70615" y="2025748"/>
            <a:ext cx="4219305" cy="3362178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Cited By!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Look up who has cited the important research articles you have found.</a:t>
            </a:r>
          </a:p>
          <a:p>
            <a:r>
              <a:rPr lang="en-US" sz="2800" dirty="0" smtClean="0"/>
              <a:t>This is a way to keep your research current!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3997"/>
            <a:ext cx="4914900" cy="3824406"/>
          </a:xfrm>
        </p:spPr>
      </p:pic>
    </p:spTree>
    <p:extLst>
      <p:ext uri="{BB962C8B-B14F-4D97-AF65-F5344CB8AC3E}">
        <p14:creationId xmlns:p14="http://schemas.microsoft.com/office/powerpoint/2010/main" val="5338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Very Important!</a:t>
            </a:r>
          </a:p>
          <a:p>
            <a:pPr marL="0" indent="0">
              <a:buNone/>
            </a:pPr>
            <a:r>
              <a:rPr lang="en-US" sz="2800" dirty="0" smtClean="0"/>
              <a:t>If a source is cited in many of the research articles you read, then it may be a Landmark research article and should be cited in your literature review.</a:t>
            </a:r>
          </a:p>
          <a:p>
            <a:pPr marL="0" indent="0">
              <a:buNone/>
            </a:pPr>
            <a:r>
              <a:rPr lang="en-US" sz="2800" dirty="0" smtClean="0"/>
              <a:t>Ex. </a:t>
            </a:r>
            <a:r>
              <a:rPr lang="en-US" sz="2800" dirty="0" err="1" smtClean="0"/>
              <a:t>Prenksy</a:t>
            </a:r>
            <a:r>
              <a:rPr lang="en-US" sz="2800" dirty="0" smtClean="0"/>
              <a:t> (2006) is usually cited in any study that focuses on Digital Natives.</a:t>
            </a:r>
          </a:p>
          <a:p>
            <a:pPr marL="0" indent="0">
              <a:buNone/>
            </a:pPr>
            <a:r>
              <a:rPr lang="en-US" sz="2800" dirty="0" smtClean="0"/>
              <a:t>Cited by: (351)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52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3C3C3B"/>
      </a:dk1>
      <a:lt1>
        <a:srgbClr val="FFFFFF"/>
      </a:lt1>
      <a:dk2>
        <a:srgbClr val="A7A7A7"/>
      </a:dk2>
      <a:lt2>
        <a:srgbClr val="535353"/>
      </a:lt2>
      <a:accent1>
        <a:srgbClr val="791223"/>
      </a:accent1>
      <a:accent2>
        <a:srgbClr val="777877"/>
      </a:accent2>
      <a:accent3>
        <a:srgbClr val="C0C1BF"/>
      </a:accent3>
      <a:accent4>
        <a:srgbClr val="3C3C3B"/>
      </a:accent4>
      <a:accent5>
        <a:srgbClr val="6A141A"/>
      </a:accent5>
      <a:accent6>
        <a:srgbClr val="DF642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6813</TotalTime>
  <Words>735</Words>
  <Application>Microsoft Office PowerPoint</Application>
  <PresentationFormat>Widescreen</PresentationFormat>
  <Paragraphs>108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Euphemia</vt:lpstr>
      <vt:lpstr>Helvetica</vt:lpstr>
      <vt:lpstr>Helvetica Neue</vt:lpstr>
      <vt:lpstr>Lucida Grande</vt:lpstr>
      <vt:lpstr>Plantagenet Cherokee</vt:lpstr>
      <vt:lpstr>Times New Roman</vt:lpstr>
      <vt:lpstr>Wingdings</vt:lpstr>
      <vt:lpstr>Academic Literature 16x9</vt:lpstr>
      <vt:lpstr>Default</vt:lpstr>
      <vt:lpstr>Collecting a Research Library</vt:lpstr>
      <vt:lpstr>Where Not to Begin and Where to Begin! </vt:lpstr>
      <vt:lpstr>Peer Reviewed Articles</vt:lpstr>
      <vt:lpstr>The Hunt for Information</vt:lpstr>
      <vt:lpstr>Notes</vt:lpstr>
      <vt:lpstr>Review Reference Lists to Locate</vt:lpstr>
      <vt:lpstr>Secondary Sources</vt:lpstr>
      <vt:lpstr>Cited By!</vt:lpstr>
      <vt:lpstr>Landmark Articles</vt:lpstr>
      <vt:lpstr>Also Look for the Following</vt:lpstr>
      <vt:lpstr>Other Good Sources to Ask for Direction!</vt:lpstr>
      <vt:lpstr>Digital Libraries and Databases</vt:lpstr>
      <vt:lpstr>Digital Libraries and Databases</vt:lpstr>
      <vt:lpstr>Support Services: Connecting with an NSU Librarian</vt:lpstr>
      <vt:lpstr>Adding to your Literature Database</vt:lpstr>
      <vt:lpstr>PowerPoint Presentation</vt:lpstr>
    </vt:vector>
  </TitlesOfParts>
  <Company>Nova Southeastern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 a Research Library</dc:title>
  <dc:creator>Berta Capo</dc:creator>
  <cp:lastModifiedBy>Berta Capo</cp:lastModifiedBy>
  <cp:revision>35</cp:revision>
  <dcterms:created xsi:type="dcterms:W3CDTF">2018-06-07T23:58:53Z</dcterms:created>
  <dcterms:modified xsi:type="dcterms:W3CDTF">2019-07-09T19:36:51Z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