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309" r:id="rId3"/>
    <p:sldId id="312" r:id="rId4"/>
    <p:sldId id="313" r:id="rId5"/>
    <p:sldId id="271" r:id="rId6"/>
    <p:sldId id="311" r:id="rId7"/>
    <p:sldId id="316" r:id="rId8"/>
    <p:sldId id="317" r:id="rId9"/>
    <p:sldId id="314" r:id="rId10"/>
    <p:sldId id="265" r:id="rId11"/>
    <p:sldId id="266" r:id="rId12"/>
    <p:sldId id="273" r:id="rId13"/>
    <p:sldId id="264" r:id="rId14"/>
    <p:sldId id="278" r:id="rId15"/>
    <p:sldId id="263" r:id="rId16"/>
    <p:sldId id="289" r:id="rId17"/>
    <p:sldId id="290" r:id="rId18"/>
    <p:sldId id="291" r:id="rId19"/>
    <p:sldId id="292" r:id="rId20"/>
    <p:sldId id="293" r:id="rId21"/>
    <p:sldId id="294" r:id="rId22"/>
    <p:sldId id="295" r:id="rId23"/>
    <p:sldId id="296" r:id="rId24"/>
    <p:sldId id="299" r:id="rId25"/>
    <p:sldId id="300" r:id="rId26"/>
    <p:sldId id="302" r:id="rId27"/>
    <p:sldId id="305" r:id="rId28"/>
    <p:sldId id="303" r:id="rId29"/>
    <p:sldId id="304" r:id="rId30"/>
    <p:sldId id="258" r:id="rId31"/>
    <p:sldId id="259" r:id="rId32"/>
    <p:sldId id="260" r:id="rId33"/>
    <p:sldId id="261" r:id="rId34"/>
    <p:sldId id="257" r:id="rId35"/>
    <p:sldId id="306" r:id="rId36"/>
    <p:sldId id="308" r:id="rId37"/>
    <p:sldId id="267" r:id="rId38"/>
    <p:sldId id="310" r:id="rId39"/>
    <p:sldId id="31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Weintraub" initials="DW" lastIdx="1" clrIdx="0">
    <p:extLst>
      <p:ext uri="{19B8F6BF-5375-455C-9EA6-DF929625EA0E}">
        <p15:presenceInfo xmlns:p15="http://schemas.microsoft.com/office/powerpoint/2012/main" userId="David Weintrau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102" autoAdjust="0"/>
    <p:restoredTop sz="94660"/>
  </p:normalViewPr>
  <p:slideViewPr>
    <p:cSldViewPr snapToGrid="0">
      <p:cViewPr varScale="1">
        <p:scale>
          <a:sx n="60" d="100"/>
          <a:sy n="60" d="100"/>
        </p:scale>
        <p:origin x="38" y="6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EB68D-E4AB-408B-90A3-6B239DBB878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92A9D7A-2BD5-44D1-B533-4EA7CD1E3644}">
      <dgm:prSet/>
      <dgm:spPr/>
      <dgm:t>
        <a:bodyPr/>
        <a:lstStyle/>
        <a:p>
          <a:r>
            <a:rPr lang="en-US"/>
            <a:t>Alumni mentors are not to provide any research or analysis assistance or act as a ghostwriter to any students participating in the mentoring program. They are not to provide substantial dissertation feedback, which could take away from the dissertation student’s own work and their collaboration with their dissertation chair and committee member.</a:t>
          </a:r>
        </a:p>
      </dgm:t>
    </dgm:pt>
    <dgm:pt modelId="{45C7D9EA-5499-4A91-8687-E480278B0C15}" type="parTrans" cxnId="{8A157133-B3FB-4A74-99A5-98A7D33E16DB}">
      <dgm:prSet/>
      <dgm:spPr/>
      <dgm:t>
        <a:bodyPr/>
        <a:lstStyle/>
        <a:p>
          <a:endParaRPr lang="en-US"/>
        </a:p>
      </dgm:t>
    </dgm:pt>
    <dgm:pt modelId="{90545D0E-0046-45E9-9033-0FC8FE91FCDD}" type="sibTrans" cxnId="{8A157133-B3FB-4A74-99A5-98A7D33E16DB}">
      <dgm:prSet/>
      <dgm:spPr/>
      <dgm:t>
        <a:bodyPr/>
        <a:lstStyle/>
        <a:p>
          <a:endParaRPr lang="en-US"/>
        </a:p>
      </dgm:t>
    </dgm:pt>
    <dgm:pt modelId="{0BF2745C-A217-4420-99BC-DBFA20ACA362}">
      <dgm:prSet/>
      <dgm:spPr/>
      <dgm:t>
        <a:bodyPr/>
        <a:lstStyle/>
        <a:p>
          <a:r>
            <a:rPr lang="en-US"/>
            <a:t>Alumni mentors are not to provide any formatting, editing, or any other type of assistance for payment with any students in their mentor group.</a:t>
          </a:r>
        </a:p>
      </dgm:t>
    </dgm:pt>
    <dgm:pt modelId="{9C20E00C-631A-4047-9965-9647069E54E5}" type="parTrans" cxnId="{FD7F54CA-E7CE-4B41-B70E-AFDB47370EA4}">
      <dgm:prSet/>
      <dgm:spPr/>
      <dgm:t>
        <a:bodyPr/>
        <a:lstStyle/>
        <a:p>
          <a:endParaRPr lang="en-US"/>
        </a:p>
      </dgm:t>
    </dgm:pt>
    <dgm:pt modelId="{8BB013D1-1202-4AE6-B1EF-7CFD79A6171C}" type="sibTrans" cxnId="{FD7F54CA-E7CE-4B41-B70E-AFDB47370EA4}">
      <dgm:prSet/>
      <dgm:spPr/>
      <dgm:t>
        <a:bodyPr/>
        <a:lstStyle/>
        <a:p>
          <a:endParaRPr lang="en-US"/>
        </a:p>
      </dgm:t>
    </dgm:pt>
    <dgm:pt modelId="{6287F162-CC52-447A-BE47-2D1A2002412B}">
      <dgm:prSet/>
      <dgm:spPr/>
      <dgm:t>
        <a:bodyPr/>
        <a:lstStyle/>
        <a:p>
          <a:r>
            <a:rPr lang="en-US"/>
            <a:t>Every participant must abide by the NSU policies of ethical standards of conduct and NSU's core values.  Additionally, every participant must always act in a professional manner and communicate positive perspectives orally and in writing (e.g., email, social media, etcetera).</a:t>
          </a:r>
        </a:p>
      </dgm:t>
    </dgm:pt>
    <dgm:pt modelId="{6C18AEF6-D395-4D8A-B36A-8B8534725847}" type="parTrans" cxnId="{3B56E18D-904F-4B5D-82B6-05270C03B502}">
      <dgm:prSet/>
      <dgm:spPr/>
      <dgm:t>
        <a:bodyPr/>
        <a:lstStyle/>
        <a:p>
          <a:endParaRPr lang="en-US"/>
        </a:p>
      </dgm:t>
    </dgm:pt>
    <dgm:pt modelId="{C267D4ED-C688-4FE3-9A3B-9CB9D4D21E54}" type="sibTrans" cxnId="{3B56E18D-904F-4B5D-82B6-05270C03B502}">
      <dgm:prSet/>
      <dgm:spPr/>
      <dgm:t>
        <a:bodyPr/>
        <a:lstStyle/>
        <a:p>
          <a:endParaRPr lang="en-US"/>
        </a:p>
      </dgm:t>
    </dgm:pt>
    <dgm:pt modelId="{6B98DDD5-5744-4961-8375-855E923091C8}" type="pres">
      <dgm:prSet presAssocID="{C72EB68D-E4AB-408B-90A3-6B239DBB878C}" presName="linear" presStyleCnt="0">
        <dgm:presLayoutVars>
          <dgm:animLvl val="lvl"/>
          <dgm:resizeHandles val="exact"/>
        </dgm:presLayoutVars>
      </dgm:prSet>
      <dgm:spPr/>
    </dgm:pt>
    <dgm:pt modelId="{F14D5993-F33B-4555-A41F-33407AE92756}" type="pres">
      <dgm:prSet presAssocID="{D92A9D7A-2BD5-44D1-B533-4EA7CD1E3644}" presName="parentText" presStyleLbl="node1" presStyleIdx="0" presStyleCnt="3">
        <dgm:presLayoutVars>
          <dgm:chMax val="0"/>
          <dgm:bulletEnabled val="1"/>
        </dgm:presLayoutVars>
      </dgm:prSet>
      <dgm:spPr/>
    </dgm:pt>
    <dgm:pt modelId="{A140EAD2-62B6-4A3E-8D31-4FE75D9E6F40}" type="pres">
      <dgm:prSet presAssocID="{90545D0E-0046-45E9-9033-0FC8FE91FCDD}" presName="spacer" presStyleCnt="0"/>
      <dgm:spPr/>
    </dgm:pt>
    <dgm:pt modelId="{1BED66A9-F5DA-49FF-BA1E-526F07CB3F9B}" type="pres">
      <dgm:prSet presAssocID="{0BF2745C-A217-4420-99BC-DBFA20ACA362}" presName="parentText" presStyleLbl="node1" presStyleIdx="1" presStyleCnt="3">
        <dgm:presLayoutVars>
          <dgm:chMax val="0"/>
          <dgm:bulletEnabled val="1"/>
        </dgm:presLayoutVars>
      </dgm:prSet>
      <dgm:spPr/>
    </dgm:pt>
    <dgm:pt modelId="{B4CF96F0-1BB3-4F10-970D-44F6C804553B}" type="pres">
      <dgm:prSet presAssocID="{8BB013D1-1202-4AE6-B1EF-7CFD79A6171C}" presName="spacer" presStyleCnt="0"/>
      <dgm:spPr/>
    </dgm:pt>
    <dgm:pt modelId="{00222B8A-6FFF-4D78-BAD7-021B0B6C455F}" type="pres">
      <dgm:prSet presAssocID="{6287F162-CC52-447A-BE47-2D1A2002412B}" presName="parentText" presStyleLbl="node1" presStyleIdx="2" presStyleCnt="3">
        <dgm:presLayoutVars>
          <dgm:chMax val="0"/>
          <dgm:bulletEnabled val="1"/>
        </dgm:presLayoutVars>
      </dgm:prSet>
      <dgm:spPr/>
    </dgm:pt>
  </dgm:ptLst>
  <dgm:cxnLst>
    <dgm:cxn modelId="{8A157133-B3FB-4A74-99A5-98A7D33E16DB}" srcId="{C72EB68D-E4AB-408B-90A3-6B239DBB878C}" destId="{D92A9D7A-2BD5-44D1-B533-4EA7CD1E3644}" srcOrd="0" destOrd="0" parTransId="{45C7D9EA-5499-4A91-8687-E480278B0C15}" sibTransId="{90545D0E-0046-45E9-9033-0FC8FE91FCDD}"/>
    <dgm:cxn modelId="{7261CC77-C920-45A4-9F13-D5D93124977D}" type="presOf" srcId="{6287F162-CC52-447A-BE47-2D1A2002412B}" destId="{00222B8A-6FFF-4D78-BAD7-021B0B6C455F}" srcOrd="0" destOrd="0" presId="urn:microsoft.com/office/officeart/2005/8/layout/vList2"/>
    <dgm:cxn modelId="{54CBA780-DC5E-4D38-86CB-DE469D3306CB}" type="presOf" srcId="{0BF2745C-A217-4420-99BC-DBFA20ACA362}" destId="{1BED66A9-F5DA-49FF-BA1E-526F07CB3F9B}" srcOrd="0" destOrd="0" presId="urn:microsoft.com/office/officeart/2005/8/layout/vList2"/>
    <dgm:cxn modelId="{3B56E18D-904F-4B5D-82B6-05270C03B502}" srcId="{C72EB68D-E4AB-408B-90A3-6B239DBB878C}" destId="{6287F162-CC52-447A-BE47-2D1A2002412B}" srcOrd="2" destOrd="0" parTransId="{6C18AEF6-D395-4D8A-B36A-8B8534725847}" sibTransId="{C267D4ED-C688-4FE3-9A3B-9CB9D4D21E54}"/>
    <dgm:cxn modelId="{F7620B99-575B-43B8-B4D5-2B02B0440048}" type="presOf" srcId="{D92A9D7A-2BD5-44D1-B533-4EA7CD1E3644}" destId="{F14D5993-F33B-4555-A41F-33407AE92756}" srcOrd="0" destOrd="0" presId="urn:microsoft.com/office/officeart/2005/8/layout/vList2"/>
    <dgm:cxn modelId="{FD7F54CA-E7CE-4B41-B70E-AFDB47370EA4}" srcId="{C72EB68D-E4AB-408B-90A3-6B239DBB878C}" destId="{0BF2745C-A217-4420-99BC-DBFA20ACA362}" srcOrd="1" destOrd="0" parTransId="{9C20E00C-631A-4047-9965-9647069E54E5}" sibTransId="{8BB013D1-1202-4AE6-B1EF-7CFD79A6171C}"/>
    <dgm:cxn modelId="{BCF31DFD-110B-452D-A011-7FDA1E092236}" type="presOf" srcId="{C72EB68D-E4AB-408B-90A3-6B239DBB878C}" destId="{6B98DDD5-5744-4961-8375-855E923091C8}" srcOrd="0" destOrd="0" presId="urn:microsoft.com/office/officeart/2005/8/layout/vList2"/>
    <dgm:cxn modelId="{4F0DA178-BE41-4783-A8CE-66440E98A102}" type="presParOf" srcId="{6B98DDD5-5744-4961-8375-855E923091C8}" destId="{F14D5993-F33B-4555-A41F-33407AE92756}" srcOrd="0" destOrd="0" presId="urn:microsoft.com/office/officeart/2005/8/layout/vList2"/>
    <dgm:cxn modelId="{A1760B0D-4740-4D9D-885D-916CD1625408}" type="presParOf" srcId="{6B98DDD5-5744-4961-8375-855E923091C8}" destId="{A140EAD2-62B6-4A3E-8D31-4FE75D9E6F40}" srcOrd="1" destOrd="0" presId="urn:microsoft.com/office/officeart/2005/8/layout/vList2"/>
    <dgm:cxn modelId="{CCECD9F6-6427-410D-8CC3-DE7A65BBA465}" type="presParOf" srcId="{6B98DDD5-5744-4961-8375-855E923091C8}" destId="{1BED66A9-F5DA-49FF-BA1E-526F07CB3F9B}" srcOrd="2" destOrd="0" presId="urn:microsoft.com/office/officeart/2005/8/layout/vList2"/>
    <dgm:cxn modelId="{AF086836-B912-4DF0-B633-7C3E0C72DBB7}" type="presParOf" srcId="{6B98DDD5-5744-4961-8375-855E923091C8}" destId="{B4CF96F0-1BB3-4F10-970D-44F6C804553B}" srcOrd="3" destOrd="0" presId="urn:microsoft.com/office/officeart/2005/8/layout/vList2"/>
    <dgm:cxn modelId="{C6F1263F-9698-454A-AF2C-091AEF2A5B0D}" type="presParOf" srcId="{6B98DDD5-5744-4961-8375-855E923091C8}" destId="{00222B8A-6FFF-4D78-BAD7-021B0B6C455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1BDE4-B400-4F05-99EC-BE391F4B75F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9AC5E67-E8DA-4E31-8D43-0F926EC3D6E1}">
      <dgm:prSet/>
      <dgm:spPr/>
      <dgm:t>
        <a:bodyPr/>
        <a:lstStyle/>
        <a:p>
          <a:r>
            <a:rPr lang="en-US"/>
            <a:t>Stay away from direct quotes</a:t>
          </a:r>
        </a:p>
      </dgm:t>
    </dgm:pt>
    <dgm:pt modelId="{0A039945-623B-4917-AE20-8394649DBDFA}" type="parTrans" cxnId="{5207FAE9-19C4-4C8F-9F0A-55CA0024F8D4}">
      <dgm:prSet/>
      <dgm:spPr/>
      <dgm:t>
        <a:bodyPr/>
        <a:lstStyle/>
        <a:p>
          <a:endParaRPr lang="en-US"/>
        </a:p>
      </dgm:t>
    </dgm:pt>
    <dgm:pt modelId="{786C5F69-1C97-406D-B517-E271A85D4DE0}" type="sibTrans" cxnId="{5207FAE9-19C4-4C8F-9F0A-55CA0024F8D4}">
      <dgm:prSet/>
      <dgm:spPr/>
      <dgm:t>
        <a:bodyPr/>
        <a:lstStyle/>
        <a:p>
          <a:endParaRPr lang="en-US"/>
        </a:p>
      </dgm:t>
    </dgm:pt>
    <dgm:pt modelId="{F5E3DAF8-6A10-4D4D-9E61-5847DBB00609}">
      <dgm:prSet/>
      <dgm:spPr/>
      <dgm:t>
        <a:bodyPr/>
        <a:lstStyle/>
        <a:p>
          <a:r>
            <a:rPr lang="en-US" dirty="0"/>
            <a:t>Give your own full interpretation</a:t>
          </a:r>
        </a:p>
      </dgm:t>
    </dgm:pt>
    <dgm:pt modelId="{77C641D0-893A-4E84-BFE1-2B6D77C162B3}" type="parTrans" cxnId="{CDE78C4A-558F-4F9B-B1FC-64AD5E187B50}">
      <dgm:prSet/>
      <dgm:spPr/>
      <dgm:t>
        <a:bodyPr/>
        <a:lstStyle/>
        <a:p>
          <a:endParaRPr lang="en-US"/>
        </a:p>
      </dgm:t>
    </dgm:pt>
    <dgm:pt modelId="{0F7D5973-6C78-4CF4-8986-55AB7219F272}" type="sibTrans" cxnId="{CDE78C4A-558F-4F9B-B1FC-64AD5E187B50}">
      <dgm:prSet/>
      <dgm:spPr/>
      <dgm:t>
        <a:bodyPr/>
        <a:lstStyle/>
        <a:p>
          <a:endParaRPr lang="en-US"/>
        </a:p>
      </dgm:t>
    </dgm:pt>
    <dgm:pt modelId="{407EB6FE-D1F3-413B-9EC2-546928C32764}">
      <dgm:prSet/>
      <dgm:spPr/>
      <dgm:t>
        <a:bodyPr/>
        <a:lstStyle/>
        <a:p>
          <a:r>
            <a:rPr lang="en-US" dirty="0"/>
            <a:t>Use the screenplay scenario</a:t>
          </a:r>
        </a:p>
      </dgm:t>
    </dgm:pt>
    <dgm:pt modelId="{E58AFC01-D48C-4CBB-8619-A5D0C608961B}" type="parTrans" cxnId="{48EEAEA1-3DD9-4878-8664-290AF3F3BD76}">
      <dgm:prSet/>
      <dgm:spPr/>
      <dgm:t>
        <a:bodyPr/>
        <a:lstStyle/>
        <a:p>
          <a:endParaRPr lang="en-US"/>
        </a:p>
      </dgm:t>
    </dgm:pt>
    <dgm:pt modelId="{6FB6386C-176C-4EF1-8CF2-52F7FA26FD79}" type="sibTrans" cxnId="{48EEAEA1-3DD9-4878-8664-290AF3F3BD76}">
      <dgm:prSet/>
      <dgm:spPr/>
      <dgm:t>
        <a:bodyPr/>
        <a:lstStyle/>
        <a:p>
          <a:endParaRPr lang="en-US"/>
        </a:p>
      </dgm:t>
    </dgm:pt>
    <dgm:pt modelId="{A249F001-C5CC-4160-B79A-2B8062A612A3}">
      <dgm:prSet/>
      <dgm:spPr/>
      <dgm:t>
        <a:bodyPr/>
        <a:lstStyle/>
        <a:p>
          <a:r>
            <a:rPr lang="en-US" dirty="0"/>
            <a:t>Always cite text correctly using APA style; make sure all references and in-text citations align</a:t>
          </a:r>
        </a:p>
      </dgm:t>
    </dgm:pt>
    <dgm:pt modelId="{0E67B7B5-F02B-4D3B-8B69-D225287F5A48}" type="parTrans" cxnId="{7DE1BCD0-1CD4-4A36-A3C2-F74A4BE3534E}">
      <dgm:prSet/>
      <dgm:spPr/>
      <dgm:t>
        <a:bodyPr/>
        <a:lstStyle/>
        <a:p>
          <a:endParaRPr lang="en-US"/>
        </a:p>
      </dgm:t>
    </dgm:pt>
    <dgm:pt modelId="{7803416C-4309-4581-9B5A-D273ED288FE9}" type="sibTrans" cxnId="{7DE1BCD0-1CD4-4A36-A3C2-F74A4BE3534E}">
      <dgm:prSet/>
      <dgm:spPr/>
      <dgm:t>
        <a:bodyPr/>
        <a:lstStyle/>
        <a:p>
          <a:endParaRPr lang="en-US"/>
        </a:p>
      </dgm:t>
    </dgm:pt>
    <dgm:pt modelId="{626E2128-4364-485D-A835-A2E0E8FD0329}" type="pres">
      <dgm:prSet presAssocID="{8C01BDE4-B400-4F05-99EC-BE391F4B75F6}" presName="linear" presStyleCnt="0">
        <dgm:presLayoutVars>
          <dgm:animLvl val="lvl"/>
          <dgm:resizeHandles val="exact"/>
        </dgm:presLayoutVars>
      </dgm:prSet>
      <dgm:spPr/>
    </dgm:pt>
    <dgm:pt modelId="{CB96F828-356F-4283-80C3-423E8DDC6484}" type="pres">
      <dgm:prSet presAssocID="{A9AC5E67-E8DA-4E31-8D43-0F926EC3D6E1}" presName="parentText" presStyleLbl="node1" presStyleIdx="0" presStyleCnt="4">
        <dgm:presLayoutVars>
          <dgm:chMax val="0"/>
          <dgm:bulletEnabled val="1"/>
        </dgm:presLayoutVars>
      </dgm:prSet>
      <dgm:spPr/>
    </dgm:pt>
    <dgm:pt modelId="{032EE6C3-6B97-4429-A91B-804198B4AE85}" type="pres">
      <dgm:prSet presAssocID="{786C5F69-1C97-406D-B517-E271A85D4DE0}" presName="spacer" presStyleCnt="0"/>
      <dgm:spPr/>
    </dgm:pt>
    <dgm:pt modelId="{D522DE3F-F7C6-41DB-BA7D-79E7C5B22E8D}" type="pres">
      <dgm:prSet presAssocID="{F5E3DAF8-6A10-4D4D-9E61-5847DBB00609}" presName="parentText" presStyleLbl="node1" presStyleIdx="1" presStyleCnt="4">
        <dgm:presLayoutVars>
          <dgm:chMax val="0"/>
          <dgm:bulletEnabled val="1"/>
        </dgm:presLayoutVars>
      </dgm:prSet>
      <dgm:spPr/>
    </dgm:pt>
    <dgm:pt modelId="{39E30751-14AB-4FB8-9145-AA8A1CCD0CE0}" type="pres">
      <dgm:prSet presAssocID="{0F7D5973-6C78-4CF4-8986-55AB7219F272}" presName="spacer" presStyleCnt="0"/>
      <dgm:spPr/>
    </dgm:pt>
    <dgm:pt modelId="{C1BC2243-42AD-427C-B5D5-612D3B83F7F6}" type="pres">
      <dgm:prSet presAssocID="{407EB6FE-D1F3-413B-9EC2-546928C32764}" presName="parentText" presStyleLbl="node1" presStyleIdx="2" presStyleCnt="4">
        <dgm:presLayoutVars>
          <dgm:chMax val="0"/>
          <dgm:bulletEnabled val="1"/>
        </dgm:presLayoutVars>
      </dgm:prSet>
      <dgm:spPr/>
    </dgm:pt>
    <dgm:pt modelId="{4E2D9BDD-02A0-4777-843D-AD8F80212130}" type="pres">
      <dgm:prSet presAssocID="{6FB6386C-176C-4EF1-8CF2-52F7FA26FD79}" presName="spacer" presStyleCnt="0"/>
      <dgm:spPr/>
    </dgm:pt>
    <dgm:pt modelId="{3F9DA1DE-80A5-4CA4-ABAC-ACFEC88C7E5E}" type="pres">
      <dgm:prSet presAssocID="{A249F001-C5CC-4160-B79A-2B8062A612A3}" presName="parentText" presStyleLbl="node1" presStyleIdx="3" presStyleCnt="4">
        <dgm:presLayoutVars>
          <dgm:chMax val="0"/>
          <dgm:bulletEnabled val="1"/>
        </dgm:presLayoutVars>
      </dgm:prSet>
      <dgm:spPr/>
    </dgm:pt>
  </dgm:ptLst>
  <dgm:cxnLst>
    <dgm:cxn modelId="{3EF0752E-5D32-40D3-8068-086719E03E74}" type="presOf" srcId="{F5E3DAF8-6A10-4D4D-9E61-5847DBB00609}" destId="{D522DE3F-F7C6-41DB-BA7D-79E7C5B22E8D}" srcOrd="0" destOrd="0" presId="urn:microsoft.com/office/officeart/2005/8/layout/vList2"/>
    <dgm:cxn modelId="{CDE78C4A-558F-4F9B-B1FC-64AD5E187B50}" srcId="{8C01BDE4-B400-4F05-99EC-BE391F4B75F6}" destId="{F5E3DAF8-6A10-4D4D-9E61-5847DBB00609}" srcOrd="1" destOrd="0" parTransId="{77C641D0-893A-4E84-BFE1-2B6D77C162B3}" sibTransId="{0F7D5973-6C78-4CF4-8986-55AB7219F272}"/>
    <dgm:cxn modelId="{5BF92A57-C502-45A9-A83A-ECCDD975D08E}" type="presOf" srcId="{A9AC5E67-E8DA-4E31-8D43-0F926EC3D6E1}" destId="{CB96F828-356F-4283-80C3-423E8DDC6484}" srcOrd="0" destOrd="0" presId="urn:microsoft.com/office/officeart/2005/8/layout/vList2"/>
    <dgm:cxn modelId="{B498C580-DD1E-4572-965C-E2E154CFADAD}" type="presOf" srcId="{A249F001-C5CC-4160-B79A-2B8062A612A3}" destId="{3F9DA1DE-80A5-4CA4-ABAC-ACFEC88C7E5E}" srcOrd="0" destOrd="0" presId="urn:microsoft.com/office/officeart/2005/8/layout/vList2"/>
    <dgm:cxn modelId="{48EEAEA1-3DD9-4878-8664-290AF3F3BD76}" srcId="{8C01BDE4-B400-4F05-99EC-BE391F4B75F6}" destId="{407EB6FE-D1F3-413B-9EC2-546928C32764}" srcOrd="2" destOrd="0" parTransId="{E58AFC01-D48C-4CBB-8619-A5D0C608961B}" sibTransId="{6FB6386C-176C-4EF1-8CF2-52F7FA26FD79}"/>
    <dgm:cxn modelId="{DA793DA7-C82E-4ECA-B595-72C8D2F28A54}" type="presOf" srcId="{8C01BDE4-B400-4F05-99EC-BE391F4B75F6}" destId="{626E2128-4364-485D-A835-A2E0E8FD0329}" srcOrd="0" destOrd="0" presId="urn:microsoft.com/office/officeart/2005/8/layout/vList2"/>
    <dgm:cxn modelId="{D004A7BB-587F-4A62-913D-68FA75431BEF}" type="presOf" srcId="{407EB6FE-D1F3-413B-9EC2-546928C32764}" destId="{C1BC2243-42AD-427C-B5D5-612D3B83F7F6}" srcOrd="0" destOrd="0" presId="urn:microsoft.com/office/officeart/2005/8/layout/vList2"/>
    <dgm:cxn modelId="{7DE1BCD0-1CD4-4A36-A3C2-F74A4BE3534E}" srcId="{8C01BDE4-B400-4F05-99EC-BE391F4B75F6}" destId="{A249F001-C5CC-4160-B79A-2B8062A612A3}" srcOrd="3" destOrd="0" parTransId="{0E67B7B5-F02B-4D3B-8B69-D225287F5A48}" sibTransId="{7803416C-4309-4581-9B5A-D273ED288FE9}"/>
    <dgm:cxn modelId="{5207FAE9-19C4-4C8F-9F0A-55CA0024F8D4}" srcId="{8C01BDE4-B400-4F05-99EC-BE391F4B75F6}" destId="{A9AC5E67-E8DA-4E31-8D43-0F926EC3D6E1}" srcOrd="0" destOrd="0" parTransId="{0A039945-623B-4917-AE20-8394649DBDFA}" sibTransId="{786C5F69-1C97-406D-B517-E271A85D4DE0}"/>
    <dgm:cxn modelId="{9B01877B-3E90-47DD-8C42-6EBBBD4F3C21}" type="presParOf" srcId="{626E2128-4364-485D-A835-A2E0E8FD0329}" destId="{CB96F828-356F-4283-80C3-423E8DDC6484}" srcOrd="0" destOrd="0" presId="urn:microsoft.com/office/officeart/2005/8/layout/vList2"/>
    <dgm:cxn modelId="{3E74AFE0-7056-4E66-8C93-9A580DC61DD1}" type="presParOf" srcId="{626E2128-4364-485D-A835-A2E0E8FD0329}" destId="{032EE6C3-6B97-4429-A91B-804198B4AE85}" srcOrd="1" destOrd="0" presId="urn:microsoft.com/office/officeart/2005/8/layout/vList2"/>
    <dgm:cxn modelId="{51230B54-BF7F-40D3-9C63-3C6C75C7C7F4}" type="presParOf" srcId="{626E2128-4364-485D-A835-A2E0E8FD0329}" destId="{D522DE3F-F7C6-41DB-BA7D-79E7C5B22E8D}" srcOrd="2" destOrd="0" presId="urn:microsoft.com/office/officeart/2005/8/layout/vList2"/>
    <dgm:cxn modelId="{C2D70394-B180-4592-97B3-55784E4C6185}" type="presParOf" srcId="{626E2128-4364-485D-A835-A2E0E8FD0329}" destId="{39E30751-14AB-4FB8-9145-AA8A1CCD0CE0}" srcOrd="3" destOrd="0" presId="urn:microsoft.com/office/officeart/2005/8/layout/vList2"/>
    <dgm:cxn modelId="{3D5141EC-6536-4A9C-86EB-437D116F3DD9}" type="presParOf" srcId="{626E2128-4364-485D-A835-A2E0E8FD0329}" destId="{C1BC2243-42AD-427C-B5D5-612D3B83F7F6}" srcOrd="4" destOrd="0" presId="urn:microsoft.com/office/officeart/2005/8/layout/vList2"/>
    <dgm:cxn modelId="{D578D6F5-1F30-40EB-B1D9-B3D2204E96F2}" type="presParOf" srcId="{626E2128-4364-485D-A835-A2E0E8FD0329}" destId="{4E2D9BDD-02A0-4777-843D-AD8F80212130}" srcOrd="5" destOrd="0" presId="urn:microsoft.com/office/officeart/2005/8/layout/vList2"/>
    <dgm:cxn modelId="{F2C8D6A1-E7E0-4208-BD31-AA4099515A0B}" type="presParOf" srcId="{626E2128-4364-485D-A835-A2E0E8FD0329}" destId="{3F9DA1DE-80A5-4CA4-ABAC-ACFEC88C7E5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820CCA-D578-4529-A097-46717B8414B0}"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161913C2-C420-49D0-91A9-1EB6ACBF2301}">
      <dgm:prSet/>
      <dgm:spPr/>
      <dgm:t>
        <a:bodyPr/>
        <a:lstStyle/>
        <a:p>
          <a:r>
            <a:rPr lang="en-US" b="1"/>
            <a:t>NOW AVAILABLE</a:t>
          </a:r>
          <a:endParaRPr lang="en-US"/>
        </a:p>
      </dgm:t>
    </dgm:pt>
    <dgm:pt modelId="{BEBBFF21-41C2-4283-8C4E-957FD70AB670}" type="parTrans" cxnId="{F201E567-BA9F-4F6D-A906-6A28D3735B39}">
      <dgm:prSet/>
      <dgm:spPr/>
      <dgm:t>
        <a:bodyPr/>
        <a:lstStyle/>
        <a:p>
          <a:endParaRPr lang="en-US"/>
        </a:p>
      </dgm:t>
    </dgm:pt>
    <dgm:pt modelId="{C62F7E77-B639-4550-9131-96947F6E9CBC}" type="sibTrans" cxnId="{F201E567-BA9F-4F6D-A906-6A28D3735B39}">
      <dgm:prSet/>
      <dgm:spPr/>
      <dgm:t>
        <a:bodyPr/>
        <a:lstStyle/>
        <a:p>
          <a:endParaRPr lang="en-US"/>
        </a:p>
      </dgm:t>
    </dgm:pt>
    <dgm:pt modelId="{EA665CEB-AC9B-457B-9E5F-1CD6C24D6774}">
      <dgm:prSet/>
      <dgm:spPr/>
      <dgm:t>
        <a:bodyPr/>
        <a:lstStyle/>
        <a:p>
          <a:r>
            <a:rPr lang="en-US"/>
            <a:t>All students will be required to submit their Proposal and Final AD to the Plagiarism Check Assignment in the DSS Canvas course.</a:t>
          </a:r>
        </a:p>
      </dgm:t>
    </dgm:pt>
    <dgm:pt modelId="{E255A545-10A4-431F-9E14-9B2A93C7CF69}" type="parTrans" cxnId="{5BC819F4-6BCF-4633-9433-2DA65628C506}">
      <dgm:prSet/>
      <dgm:spPr/>
      <dgm:t>
        <a:bodyPr/>
        <a:lstStyle/>
        <a:p>
          <a:endParaRPr lang="en-US"/>
        </a:p>
      </dgm:t>
    </dgm:pt>
    <dgm:pt modelId="{22AB53E8-6740-47F8-A036-7783C4DA79CA}" type="sibTrans" cxnId="{5BC819F4-6BCF-4633-9433-2DA65628C506}">
      <dgm:prSet/>
      <dgm:spPr/>
      <dgm:t>
        <a:bodyPr/>
        <a:lstStyle/>
        <a:p>
          <a:endParaRPr lang="en-US"/>
        </a:p>
      </dgm:t>
    </dgm:pt>
    <dgm:pt modelId="{CB3BC55C-030E-4054-9BF4-3248C2F8419E}">
      <dgm:prSet/>
      <dgm:spPr/>
      <dgm:t>
        <a:bodyPr/>
        <a:lstStyle/>
        <a:p>
          <a:r>
            <a:rPr lang="en-US"/>
            <a:t>Students will download and review their Turnitin report, and address any areas of concern.</a:t>
          </a:r>
        </a:p>
      </dgm:t>
    </dgm:pt>
    <dgm:pt modelId="{57DF9889-A87C-4968-AF76-A6C8A96C9626}" type="parTrans" cxnId="{C09C1361-6B40-489A-BF5C-8B7D0554A9B4}">
      <dgm:prSet/>
      <dgm:spPr/>
      <dgm:t>
        <a:bodyPr/>
        <a:lstStyle/>
        <a:p>
          <a:endParaRPr lang="en-US"/>
        </a:p>
      </dgm:t>
    </dgm:pt>
    <dgm:pt modelId="{B22350E4-2D71-464C-8D71-E580AFB0C886}" type="sibTrans" cxnId="{C09C1361-6B40-489A-BF5C-8B7D0554A9B4}">
      <dgm:prSet/>
      <dgm:spPr/>
      <dgm:t>
        <a:bodyPr/>
        <a:lstStyle/>
        <a:p>
          <a:endParaRPr lang="en-US"/>
        </a:p>
      </dgm:t>
    </dgm:pt>
    <dgm:pt modelId="{3A80CF23-7595-4C81-BC07-60FA82A20926}">
      <dgm:prSet/>
      <dgm:spPr/>
      <dgm:t>
        <a:bodyPr/>
        <a:lstStyle/>
        <a:p>
          <a:r>
            <a:rPr lang="en-US" b="1"/>
            <a:t>COMING FALL 2019</a:t>
          </a:r>
          <a:endParaRPr lang="en-US"/>
        </a:p>
      </dgm:t>
    </dgm:pt>
    <dgm:pt modelId="{173C4D11-83A7-47A3-8C04-86D2C0FC49D2}" type="parTrans" cxnId="{FACD8AF9-E0DF-48F5-9E4F-CC423B23D869}">
      <dgm:prSet/>
      <dgm:spPr/>
      <dgm:t>
        <a:bodyPr/>
        <a:lstStyle/>
        <a:p>
          <a:endParaRPr lang="en-US"/>
        </a:p>
      </dgm:t>
    </dgm:pt>
    <dgm:pt modelId="{E61E1B2A-B37B-4D87-817B-B26CA13E6AF2}" type="sibTrans" cxnId="{FACD8AF9-E0DF-48F5-9E4F-CC423B23D869}">
      <dgm:prSet/>
      <dgm:spPr/>
      <dgm:t>
        <a:bodyPr/>
        <a:lstStyle/>
        <a:p>
          <a:endParaRPr lang="en-US"/>
        </a:p>
      </dgm:t>
    </dgm:pt>
    <dgm:pt modelId="{F5BEF71F-05B8-45A3-84C0-417A4540A0E8}">
      <dgm:prSet/>
      <dgm:spPr/>
      <dgm:t>
        <a:bodyPr/>
        <a:lstStyle/>
        <a:p>
          <a:r>
            <a:rPr lang="en-US"/>
            <a:t>Students will then upload the originality report into ADRIANA during the Proposal approval stage and again during the Final AD stage.</a:t>
          </a:r>
        </a:p>
      </dgm:t>
    </dgm:pt>
    <dgm:pt modelId="{C8A68992-25CE-4FBC-8107-4FC3367DC4FA}" type="parTrans" cxnId="{7F44D473-C15A-42BE-BE34-AB693F28227E}">
      <dgm:prSet/>
      <dgm:spPr/>
      <dgm:t>
        <a:bodyPr/>
        <a:lstStyle/>
        <a:p>
          <a:endParaRPr lang="en-US"/>
        </a:p>
      </dgm:t>
    </dgm:pt>
    <dgm:pt modelId="{7854C37F-250D-4A1B-965D-66649C294615}" type="sibTrans" cxnId="{7F44D473-C15A-42BE-BE34-AB693F28227E}">
      <dgm:prSet/>
      <dgm:spPr/>
      <dgm:t>
        <a:bodyPr/>
        <a:lstStyle/>
        <a:p>
          <a:endParaRPr lang="en-US"/>
        </a:p>
      </dgm:t>
    </dgm:pt>
    <dgm:pt modelId="{424F0966-3216-41E8-87B1-31FFE317E882}" type="pres">
      <dgm:prSet presAssocID="{BB820CCA-D578-4529-A097-46717B8414B0}" presName="vert0" presStyleCnt="0">
        <dgm:presLayoutVars>
          <dgm:dir/>
          <dgm:animOne val="branch"/>
          <dgm:animLvl val="lvl"/>
        </dgm:presLayoutVars>
      </dgm:prSet>
      <dgm:spPr/>
    </dgm:pt>
    <dgm:pt modelId="{79DB5BFF-6E2D-4A2D-8393-66BE8400527F}" type="pres">
      <dgm:prSet presAssocID="{161913C2-C420-49D0-91A9-1EB6ACBF2301}" presName="thickLine" presStyleLbl="alignNode1" presStyleIdx="0" presStyleCnt="5"/>
      <dgm:spPr/>
    </dgm:pt>
    <dgm:pt modelId="{27C57D3D-4258-43FB-89E0-F877B71B6357}" type="pres">
      <dgm:prSet presAssocID="{161913C2-C420-49D0-91A9-1EB6ACBF2301}" presName="horz1" presStyleCnt="0"/>
      <dgm:spPr/>
    </dgm:pt>
    <dgm:pt modelId="{B5D3FEAD-38D2-4868-9DE2-E8F22D334F4A}" type="pres">
      <dgm:prSet presAssocID="{161913C2-C420-49D0-91A9-1EB6ACBF2301}" presName="tx1" presStyleLbl="revTx" presStyleIdx="0" presStyleCnt="5"/>
      <dgm:spPr/>
    </dgm:pt>
    <dgm:pt modelId="{DCCA344E-C064-4247-BEE7-A6E561A46525}" type="pres">
      <dgm:prSet presAssocID="{161913C2-C420-49D0-91A9-1EB6ACBF2301}" presName="vert1" presStyleCnt="0"/>
      <dgm:spPr/>
    </dgm:pt>
    <dgm:pt modelId="{0EB3EE20-3ACC-48B1-B5CD-5C61B15FFC7A}" type="pres">
      <dgm:prSet presAssocID="{EA665CEB-AC9B-457B-9E5F-1CD6C24D6774}" presName="thickLine" presStyleLbl="alignNode1" presStyleIdx="1" presStyleCnt="5"/>
      <dgm:spPr/>
    </dgm:pt>
    <dgm:pt modelId="{FE3DD3B2-0B8E-4635-A454-14360D3D6BA1}" type="pres">
      <dgm:prSet presAssocID="{EA665CEB-AC9B-457B-9E5F-1CD6C24D6774}" presName="horz1" presStyleCnt="0"/>
      <dgm:spPr/>
    </dgm:pt>
    <dgm:pt modelId="{63D4EC53-D21F-4EF7-991F-4FCED98A0696}" type="pres">
      <dgm:prSet presAssocID="{EA665CEB-AC9B-457B-9E5F-1CD6C24D6774}" presName="tx1" presStyleLbl="revTx" presStyleIdx="1" presStyleCnt="5"/>
      <dgm:spPr/>
    </dgm:pt>
    <dgm:pt modelId="{26B82B32-2590-45FC-B4DA-D4564E334918}" type="pres">
      <dgm:prSet presAssocID="{EA665CEB-AC9B-457B-9E5F-1CD6C24D6774}" presName="vert1" presStyleCnt="0"/>
      <dgm:spPr/>
    </dgm:pt>
    <dgm:pt modelId="{55F145BB-3A90-47FC-93B5-5AC8A30BA431}" type="pres">
      <dgm:prSet presAssocID="{CB3BC55C-030E-4054-9BF4-3248C2F8419E}" presName="thickLine" presStyleLbl="alignNode1" presStyleIdx="2" presStyleCnt="5"/>
      <dgm:spPr/>
    </dgm:pt>
    <dgm:pt modelId="{5E204C8F-417F-4D95-9842-212B7B8226F4}" type="pres">
      <dgm:prSet presAssocID="{CB3BC55C-030E-4054-9BF4-3248C2F8419E}" presName="horz1" presStyleCnt="0"/>
      <dgm:spPr/>
    </dgm:pt>
    <dgm:pt modelId="{86FC4F2C-035D-41DF-8CAD-606B8E8EF1F6}" type="pres">
      <dgm:prSet presAssocID="{CB3BC55C-030E-4054-9BF4-3248C2F8419E}" presName="tx1" presStyleLbl="revTx" presStyleIdx="2" presStyleCnt="5"/>
      <dgm:spPr/>
    </dgm:pt>
    <dgm:pt modelId="{7DB7DC9C-BDB7-4411-95B8-DA07755C8036}" type="pres">
      <dgm:prSet presAssocID="{CB3BC55C-030E-4054-9BF4-3248C2F8419E}" presName="vert1" presStyleCnt="0"/>
      <dgm:spPr/>
    </dgm:pt>
    <dgm:pt modelId="{99DB020D-F16F-4B26-921E-A70F0A8C7C5F}" type="pres">
      <dgm:prSet presAssocID="{3A80CF23-7595-4C81-BC07-60FA82A20926}" presName="thickLine" presStyleLbl="alignNode1" presStyleIdx="3" presStyleCnt="5"/>
      <dgm:spPr/>
    </dgm:pt>
    <dgm:pt modelId="{8FC07EB4-1420-4427-8CCE-7B6EBF2BA346}" type="pres">
      <dgm:prSet presAssocID="{3A80CF23-7595-4C81-BC07-60FA82A20926}" presName="horz1" presStyleCnt="0"/>
      <dgm:spPr/>
    </dgm:pt>
    <dgm:pt modelId="{AD895784-C008-45B3-B6E9-8A3507EF70D6}" type="pres">
      <dgm:prSet presAssocID="{3A80CF23-7595-4C81-BC07-60FA82A20926}" presName="tx1" presStyleLbl="revTx" presStyleIdx="3" presStyleCnt="5"/>
      <dgm:spPr/>
    </dgm:pt>
    <dgm:pt modelId="{6CC78F8E-A222-4142-BF03-A942235A71EA}" type="pres">
      <dgm:prSet presAssocID="{3A80CF23-7595-4C81-BC07-60FA82A20926}" presName="vert1" presStyleCnt="0"/>
      <dgm:spPr/>
    </dgm:pt>
    <dgm:pt modelId="{9BA4AE77-84D4-4DF8-BC89-11D8F844E212}" type="pres">
      <dgm:prSet presAssocID="{F5BEF71F-05B8-45A3-84C0-417A4540A0E8}" presName="thickLine" presStyleLbl="alignNode1" presStyleIdx="4" presStyleCnt="5"/>
      <dgm:spPr/>
    </dgm:pt>
    <dgm:pt modelId="{FC759FB3-9E54-4C61-9A94-5C31CA10CEE2}" type="pres">
      <dgm:prSet presAssocID="{F5BEF71F-05B8-45A3-84C0-417A4540A0E8}" presName="horz1" presStyleCnt="0"/>
      <dgm:spPr/>
    </dgm:pt>
    <dgm:pt modelId="{1FE55F49-0C4C-4D3E-AB3B-434124454EDD}" type="pres">
      <dgm:prSet presAssocID="{F5BEF71F-05B8-45A3-84C0-417A4540A0E8}" presName="tx1" presStyleLbl="revTx" presStyleIdx="4" presStyleCnt="5"/>
      <dgm:spPr/>
    </dgm:pt>
    <dgm:pt modelId="{97FD1E30-C27C-4F4A-9BFD-6B80A1DFC5B9}" type="pres">
      <dgm:prSet presAssocID="{F5BEF71F-05B8-45A3-84C0-417A4540A0E8}" presName="vert1" presStyleCnt="0"/>
      <dgm:spPr/>
    </dgm:pt>
  </dgm:ptLst>
  <dgm:cxnLst>
    <dgm:cxn modelId="{60D75330-B797-431B-B275-E6ECEFFD84E6}" type="presOf" srcId="{EA665CEB-AC9B-457B-9E5F-1CD6C24D6774}" destId="{63D4EC53-D21F-4EF7-991F-4FCED98A0696}" srcOrd="0" destOrd="0" presId="urn:microsoft.com/office/officeart/2008/layout/LinedList"/>
    <dgm:cxn modelId="{C09C1361-6B40-489A-BF5C-8B7D0554A9B4}" srcId="{BB820CCA-D578-4529-A097-46717B8414B0}" destId="{CB3BC55C-030E-4054-9BF4-3248C2F8419E}" srcOrd="2" destOrd="0" parTransId="{57DF9889-A87C-4968-AF76-A6C8A96C9626}" sibTransId="{B22350E4-2D71-464C-8D71-E580AFB0C886}"/>
    <dgm:cxn modelId="{F201E567-BA9F-4F6D-A906-6A28D3735B39}" srcId="{BB820CCA-D578-4529-A097-46717B8414B0}" destId="{161913C2-C420-49D0-91A9-1EB6ACBF2301}" srcOrd="0" destOrd="0" parTransId="{BEBBFF21-41C2-4283-8C4E-957FD70AB670}" sibTransId="{C62F7E77-B639-4550-9131-96947F6E9CBC}"/>
    <dgm:cxn modelId="{7B90F047-8A93-4C4C-A142-071F5622BEF7}" type="presOf" srcId="{BB820CCA-D578-4529-A097-46717B8414B0}" destId="{424F0966-3216-41E8-87B1-31FFE317E882}" srcOrd="0" destOrd="0" presId="urn:microsoft.com/office/officeart/2008/layout/LinedList"/>
    <dgm:cxn modelId="{C055334B-E9B9-4499-AB6A-31EC61274BE4}" type="presOf" srcId="{F5BEF71F-05B8-45A3-84C0-417A4540A0E8}" destId="{1FE55F49-0C4C-4D3E-AB3B-434124454EDD}" srcOrd="0" destOrd="0" presId="urn:microsoft.com/office/officeart/2008/layout/LinedList"/>
    <dgm:cxn modelId="{C8A2EA4E-B12E-4BF9-8CFA-BC308EA4A1B1}" type="presOf" srcId="{CB3BC55C-030E-4054-9BF4-3248C2F8419E}" destId="{86FC4F2C-035D-41DF-8CAD-606B8E8EF1F6}" srcOrd="0" destOrd="0" presId="urn:microsoft.com/office/officeart/2008/layout/LinedList"/>
    <dgm:cxn modelId="{7F44D473-C15A-42BE-BE34-AB693F28227E}" srcId="{BB820CCA-D578-4529-A097-46717B8414B0}" destId="{F5BEF71F-05B8-45A3-84C0-417A4540A0E8}" srcOrd="4" destOrd="0" parTransId="{C8A68992-25CE-4FBC-8107-4FC3367DC4FA}" sibTransId="{7854C37F-250D-4A1B-965D-66649C294615}"/>
    <dgm:cxn modelId="{700B6954-E56A-4752-A5FE-F33B6042A947}" type="presOf" srcId="{161913C2-C420-49D0-91A9-1EB6ACBF2301}" destId="{B5D3FEAD-38D2-4868-9DE2-E8F22D334F4A}" srcOrd="0" destOrd="0" presId="urn:microsoft.com/office/officeart/2008/layout/LinedList"/>
    <dgm:cxn modelId="{5302DA86-6EEB-4337-AD8F-E25849025AB3}" type="presOf" srcId="{3A80CF23-7595-4C81-BC07-60FA82A20926}" destId="{AD895784-C008-45B3-B6E9-8A3507EF70D6}" srcOrd="0" destOrd="0" presId="urn:microsoft.com/office/officeart/2008/layout/LinedList"/>
    <dgm:cxn modelId="{5BC819F4-6BCF-4633-9433-2DA65628C506}" srcId="{BB820CCA-D578-4529-A097-46717B8414B0}" destId="{EA665CEB-AC9B-457B-9E5F-1CD6C24D6774}" srcOrd="1" destOrd="0" parTransId="{E255A545-10A4-431F-9E14-9B2A93C7CF69}" sibTransId="{22AB53E8-6740-47F8-A036-7783C4DA79CA}"/>
    <dgm:cxn modelId="{FACD8AF9-E0DF-48F5-9E4F-CC423B23D869}" srcId="{BB820CCA-D578-4529-A097-46717B8414B0}" destId="{3A80CF23-7595-4C81-BC07-60FA82A20926}" srcOrd="3" destOrd="0" parTransId="{173C4D11-83A7-47A3-8C04-86D2C0FC49D2}" sibTransId="{E61E1B2A-B37B-4D87-817B-B26CA13E6AF2}"/>
    <dgm:cxn modelId="{E3C70DB3-F968-4558-80F8-64826D590568}" type="presParOf" srcId="{424F0966-3216-41E8-87B1-31FFE317E882}" destId="{79DB5BFF-6E2D-4A2D-8393-66BE8400527F}" srcOrd="0" destOrd="0" presId="urn:microsoft.com/office/officeart/2008/layout/LinedList"/>
    <dgm:cxn modelId="{B6D76D6A-D335-4664-A22D-A974D1D470B4}" type="presParOf" srcId="{424F0966-3216-41E8-87B1-31FFE317E882}" destId="{27C57D3D-4258-43FB-89E0-F877B71B6357}" srcOrd="1" destOrd="0" presId="urn:microsoft.com/office/officeart/2008/layout/LinedList"/>
    <dgm:cxn modelId="{DBC28B49-D0DC-46E0-8024-CA53F342C3C4}" type="presParOf" srcId="{27C57D3D-4258-43FB-89E0-F877B71B6357}" destId="{B5D3FEAD-38D2-4868-9DE2-E8F22D334F4A}" srcOrd="0" destOrd="0" presId="urn:microsoft.com/office/officeart/2008/layout/LinedList"/>
    <dgm:cxn modelId="{EC2428F8-0476-417E-9A9D-C667C568A1D7}" type="presParOf" srcId="{27C57D3D-4258-43FB-89E0-F877B71B6357}" destId="{DCCA344E-C064-4247-BEE7-A6E561A46525}" srcOrd="1" destOrd="0" presId="urn:microsoft.com/office/officeart/2008/layout/LinedList"/>
    <dgm:cxn modelId="{F75CFB54-F9D8-4094-A241-E8EFC7F39BD9}" type="presParOf" srcId="{424F0966-3216-41E8-87B1-31FFE317E882}" destId="{0EB3EE20-3ACC-48B1-B5CD-5C61B15FFC7A}" srcOrd="2" destOrd="0" presId="urn:microsoft.com/office/officeart/2008/layout/LinedList"/>
    <dgm:cxn modelId="{A8BA03AD-A54A-4999-88CF-DCB4E84764A3}" type="presParOf" srcId="{424F0966-3216-41E8-87B1-31FFE317E882}" destId="{FE3DD3B2-0B8E-4635-A454-14360D3D6BA1}" srcOrd="3" destOrd="0" presId="urn:microsoft.com/office/officeart/2008/layout/LinedList"/>
    <dgm:cxn modelId="{B45BFA4C-D3A8-4127-9DC1-F8DA9A03DB7F}" type="presParOf" srcId="{FE3DD3B2-0B8E-4635-A454-14360D3D6BA1}" destId="{63D4EC53-D21F-4EF7-991F-4FCED98A0696}" srcOrd="0" destOrd="0" presId="urn:microsoft.com/office/officeart/2008/layout/LinedList"/>
    <dgm:cxn modelId="{A127DB4D-4559-4516-B142-AC0F06B62747}" type="presParOf" srcId="{FE3DD3B2-0B8E-4635-A454-14360D3D6BA1}" destId="{26B82B32-2590-45FC-B4DA-D4564E334918}" srcOrd="1" destOrd="0" presId="urn:microsoft.com/office/officeart/2008/layout/LinedList"/>
    <dgm:cxn modelId="{2A381D63-00BD-4576-B146-255574AE98B4}" type="presParOf" srcId="{424F0966-3216-41E8-87B1-31FFE317E882}" destId="{55F145BB-3A90-47FC-93B5-5AC8A30BA431}" srcOrd="4" destOrd="0" presId="urn:microsoft.com/office/officeart/2008/layout/LinedList"/>
    <dgm:cxn modelId="{B765767C-84D1-4BDB-A641-8841DC2E9FB6}" type="presParOf" srcId="{424F0966-3216-41E8-87B1-31FFE317E882}" destId="{5E204C8F-417F-4D95-9842-212B7B8226F4}" srcOrd="5" destOrd="0" presId="urn:microsoft.com/office/officeart/2008/layout/LinedList"/>
    <dgm:cxn modelId="{F6A99F9A-08FE-4123-8507-A05605A72CAC}" type="presParOf" srcId="{5E204C8F-417F-4D95-9842-212B7B8226F4}" destId="{86FC4F2C-035D-41DF-8CAD-606B8E8EF1F6}" srcOrd="0" destOrd="0" presId="urn:microsoft.com/office/officeart/2008/layout/LinedList"/>
    <dgm:cxn modelId="{E6E57500-5CD8-44A1-A5AC-164A41194ECD}" type="presParOf" srcId="{5E204C8F-417F-4D95-9842-212B7B8226F4}" destId="{7DB7DC9C-BDB7-4411-95B8-DA07755C8036}" srcOrd="1" destOrd="0" presId="urn:microsoft.com/office/officeart/2008/layout/LinedList"/>
    <dgm:cxn modelId="{8DDCD307-930D-4DEF-A077-8A731872FF3E}" type="presParOf" srcId="{424F0966-3216-41E8-87B1-31FFE317E882}" destId="{99DB020D-F16F-4B26-921E-A70F0A8C7C5F}" srcOrd="6" destOrd="0" presId="urn:microsoft.com/office/officeart/2008/layout/LinedList"/>
    <dgm:cxn modelId="{6D619C32-3838-4993-89EC-517CEE4160FA}" type="presParOf" srcId="{424F0966-3216-41E8-87B1-31FFE317E882}" destId="{8FC07EB4-1420-4427-8CCE-7B6EBF2BA346}" srcOrd="7" destOrd="0" presId="urn:microsoft.com/office/officeart/2008/layout/LinedList"/>
    <dgm:cxn modelId="{85247830-9779-43A5-861B-480CD6D0C920}" type="presParOf" srcId="{8FC07EB4-1420-4427-8CCE-7B6EBF2BA346}" destId="{AD895784-C008-45B3-B6E9-8A3507EF70D6}" srcOrd="0" destOrd="0" presId="urn:microsoft.com/office/officeart/2008/layout/LinedList"/>
    <dgm:cxn modelId="{28DEBED9-A765-43C2-9882-B0D003B59B0D}" type="presParOf" srcId="{8FC07EB4-1420-4427-8CCE-7B6EBF2BA346}" destId="{6CC78F8E-A222-4142-BF03-A942235A71EA}" srcOrd="1" destOrd="0" presId="urn:microsoft.com/office/officeart/2008/layout/LinedList"/>
    <dgm:cxn modelId="{5126F5B0-5F86-4162-BC04-45F60726E66F}" type="presParOf" srcId="{424F0966-3216-41E8-87B1-31FFE317E882}" destId="{9BA4AE77-84D4-4DF8-BC89-11D8F844E212}" srcOrd="8" destOrd="0" presId="urn:microsoft.com/office/officeart/2008/layout/LinedList"/>
    <dgm:cxn modelId="{F7EF0AC5-468D-4DAE-A1CA-23D9F4C8B656}" type="presParOf" srcId="{424F0966-3216-41E8-87B1-31FFE317E882}" destId="{FC759FB3-9E54-4C61-9A94-5C31CA10CEE2}" srcOrd="9" destOrd="0" presId="urn:microsoft.com/office/officeart/2008/layout/LinedList"/>
    <dgm:cxn modelId="{CFDC9EC5-D1B8-400F-B145-B997948937FD}" type="presParOf" srcId="{FC759FB3-9E54-4C61-9A94-5C31CA10CEE2}" destId="{1FE55F49-0C4C-4D3E-AB3B-434124454EDD}" srcOrd="0" destOrd="0" presId="urn:microsoft.com/office/officeart/2008/layout/LinedList"/>
    <dgm:cxn modelId="{357F67B1-49E8-4A44-AA05-441AF9C5CA96}" type="presParOf" srcId="{FC759FB3-9E54-4C61-9A94-5C31CA10CEE2}" destId="{97FD1E30-C27C-4F4A-9BFD-6B80A1DFC5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D5993-F33B-4555-A41F-33407AE92756}">
      <dsp:nvSpPr>
        <dsp:cNvPr id="0" name=""/>
        <dsp:cNvSpPr/>
      </dsp:nvSpPr>
      <dsp:spPr>
        <a:xfrm>
          <a:off x="0" y="83324"/>
          <a:ext cx="6151562" cy="167076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Alumni mentors are not to provide any research or analysis assistance or act as a ghostwriter to any students participating in the mentoring program. They are not to provide substantial dissertation feedback, which could take away from the dissertation student’s own work and their collaboration with their dissertation chair and committee member.</a:t>
          </a:r>
        </a:p>
      </dsp:txBody>
      <dsp:txXfrm>
        <a:off x="81560" y="164884"/>
        <a:ext cx="5988442" cy="1507640"/>
      </dsp:txXfrm>
    </dsp:sp>
    <dsp:sp modelId="{1BED66A9-F5DA-49FF-BA1E-526F07CB3F9B}">
      <dsp:nvSpPr>
        <dsp:cNvPr id="0" name=""/>
        <dsp:cNvSpPr/>
      </dsp:nvSpPr>
      <dsp:spPr>
        <a:xfrm>
          <a:off x="0" y="1803045"/>
          <a:ext cx="6151562" cy="1670760"/>
        </a:xfrm>
        <a:prstGeom prst="roundRect">
          <a:avLst/>
        </a:prstGeom>
        <a:gradFill rotWithShape="0">
          <a:gsLst>
            <a:gs pos="0">
              <a:schemeClr val="accent2">
                <a:hueOff val="-4979090"/>
                <a:satOff val="26639"/>
                <a:lumOff val="196"/>
                <a:alphaOff val="0"/>
                <a:tint val="97000"/>
                <a:satMod val="100000"/>
                <a:lumMod val="102000"/>
              </a:schemeClr>
            </a:gs>
            <a:gs pos="50000">
              <a:schemeClr val="accent2">
                <a:hueOff val="-4979090"/>
                <a:satOff val="26639"/>
                <a:lumOff val="196"/>
                <a:alphaOff val="0"/>
                <a:shade val="100000"/>
                <a:satMod val="103000"/>
                <a:lumMod val="100000"/>
              </a:schemeClr>
            </a:gs>
            <a:gs pos="100000">
              <a:schemeClr val="accent2">
                <a:hueOff val="-4979090"/>
                <a:satOff val="26639"/>
                <a:lumOff val="19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Alumni mentors are not to provide any formatting, editing, or any other type of assistance for payment with any students in their mentor group.</a:t>
          </a:r>
        </a:p>
      </dsp:txBody>
      <dsp:txXfrm>
        <a:off x="81560" y="1884605"/>
        <a:ext cx="5988442" cy="1507640"/>
      </dsp:txXfrm>
    </dsp:sp>
    <dsp:sp modelId="{00222B8A-6FFF-4D78-BAD7-021B0B6C455F}">
      <dsp:nvSpPr>
        <dsp:cNvPr id="0" name=""/>
        <dsp:cNvSpPr/>
      </dsp:nvSpPr>
      <dsp:spPr>
        <a:xfrm>
          <a:off x="0" y="3522765"/>
          <a:ext cx="6151562" cy="1670760"/>
        </a:xfrm>
        <a:prstGeom prst="roundRect">
          <a:avLst/>
        </a:prstGeom>
        <a:gradFill rotWithShape="0">
          <a:gsLst>
            <a:gs pos="0">
              <a:schemeClr val="accent2">
                <a:hueOff val="-9958180"/>
                <a:satOff val="53278"/>
                <a:lumOff val="392"/>
                <a:alphaOff val="0"/>
                <a:tint val="97000"/>
                <a:satMod val="100000"/>
                <a:lumMod val="102000"/>
              </a:schemeClr>
            </a:gs>
            <a:gs pos="50000">
              <a:schemeClr val="accent2">
                <a:hueOff val="-9958180"/>
                <a:satOff val="53278"/>
                <a:lumOff val="392"/>
                <a:alphaOff val="0"/>
                <a:shade val="100000"/>
                <a:satMod val="103000"/>
                <a:lumMod val="100000"/>
              </a:schemeClr>
            </a:gs>
            <a:gs pos="100000">
              <a:schemeClr val="accent2">
                <a:hueOff val="-9958180"/>
                <a:satOff val="53278"/>
                <a:lumOff val="39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Every participant must abide by the NSU policies of ethical standards of conduct and NSU's core values.  Additionally, every participant must always act in a professional manner and communicate positive perspectives orally and in writing (e.g., email, social media, etcetera).</a:t>
          </a:r>
        </a:p>
      </dsp:txBody>
      <dsp:txXfrm>
        <a:off x="81560" y="3604325"/>
        <a:ext cx="5988442" cy="1507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6F828-356F-4283-80C3-423E8DDC6484}">
      <dsp:nvSpPr>
        <dsp:cNvPr id="0" name=""/>
        <dsp:cNvSpPr/>
      </dsp:nvSpPr>
      <dsp:spPr>
        <a:xfrm>
          <a:off x="0" y="7544"/>
          <a:ext cx="6151562" cy="12636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Stay away from direct quotes</a:t>
          </a:r>
        </a:p>
      </dsp:txBody>
      <dsp:txXfrm>
        <a:off x="61684" y="69228"/>
        <a:ext cx="6028194" cy="1140232"/>
      </dsp:txXfrm>
    </dsp:sp>
    <dsp:sp modelId="{D522DE3F-F7C6-41DB-BA7D-79E7C5B22E8D}">
      <dsp:nvSpPr>
        <dsp:cNvPr id="0" name=""/>
        <dsp:cNvSpPr/>
      </dsp:nvSpPr>
      <dsp:spPr>
        <a:xfrm>
          <a:off x="0" y="1340264"/>
          <a:ext cx="6151562" cy="1263600"/>
        </a:xfrm>
        <a:prstGeom prst="roundRect">
          <a:avLst/>
        </a:prstGeom>
        <a:gradFill rotWithShape="0">
          <a:gsLst>
            <a:gs pos="0">
              <a:schemeClr val="accent2">
                <a:hueOff val="-3319393"/>
                <a:satOff val="17759"/>
                <a:lumOff val="131"/>
                <a:alphaOff val="0"/>
                <a:tint val="97000"/>
                <a:satMod val="100000"/>
                <a:lumMod val="102000"/>
              </a:schemeClr>
            </a:gs>
            <a:gs pos="50000">
              <a:schemeClr val="accent2">
                <a:hueOff val="-3319393"/>
                <a:satOff val="17759"/>
                <a:lumOff val="131"/>
                <a:alphaOff val="0"/>
                <a:shade val="100000"/>
                <a:satMod val="103000"/>
                <a:lumMod val="100000"/>
              </a:schemeClr>
            </a:gs>
            <a:gs pos="100000">
              <a:schemeClr val="accent2">
                <a:hueOff val="-3319393"/>
                <a:satOff val="17759"/>
                <a:lumOff val="13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Give your own full interpretation</a:t>
          </a:r>
        </a:p>
      </dsp:txBody>
      <dsp:txXfrm>
        <a:off x="61684" y="1401948"/>
        <a:ext cx="6028194" cy="1140232"/>
      </dsp:txXfrm>
    </dsp:sp>
    <dsp:sp modelId="{C1BC2243-42AD-427C-B5D5-612D3B83F7F6}">
      <dsp:nvSpPr>
        <dsp:cNvPr id="0" name=""/>
        <dsp:cNvSpPr/>
      </dsp:nvSpPr>
      <dsp:spPr>
        <a:xfrm>
          <a:off x="0" y="2672985"/>
          <a:ext cx="6151562" cy="1263600"/>
        </a:xfrm>
        <a:prstGeom prst="roundRect">
          <a:avLst/>
        </a:prstGeom>
        <a:gradFill rotWithShape="0">
          <a:gsLst>
            <a:gs pos="0">
              <a:schemeClr val="accent2">
                <a:hueOff val="-6638787"/>
                <a:satOff val="35519"/>
                <a:lumOff val="261"/>
                <a:alphaOff val="0"/>
                <a:tint val="97000"/>
                <a:satMod val="100000"/>
                <a:lumMod val="102000"/>
              </a:schemeClr>
            </a:gs>
            <a:gs pos="50000">
              <a:schemeClr val="accent2">
                <a:hueOff val="-6638787"/>
                <a:satOff val="35519"/>
                <a:lumOff val="261"/>
                <a:alphaOff val="0"/>
                <a:shade val="100000"/>
                <a:satMod val="103000"/>
                <a:lumMod val="100000"/>
              </a:schemeClr>
            </a:gs>
            <a:gs pos="100000">
              <a:schemeClr val="accent2">
                <a:hueOff val="-6638787"/>
                <a:satOff val="35519"/>
                <a:lumOff val="26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Use the screenplay scenario</a:t>
          </a:r>
        </a:p>
      </dsp:txBody>
      <dsp:txXfrm>
        <a:off x="61684" y="2734669"/>
        <a:ext cx="6028194" cy="1140232"/>
      </dsp:txXfrm>
    </dsp:sp>
    <dsp:sp modelId="{3F9DA1DE-80A5-4CA4-ABAC-ACFEC88C7E5E}">
      <dsp:nvSpPr>
        <dsp:cNvPr id="0" name=""/>
        <dsp:cNvSpPr/>
      </dsp:nvSpPr>
      <dsp:spPr>
        <a:xfrm>
          <a:off x="0" y="4005705"/>
          <a:ext cx="6151562" cy="1263600"/>
        </a:xfrm>
        <a:prstGeom prst="roundRect">
          <a:avLst/>
        </a:prstGeom>
        <a:gradFill rotWithShape="0">
          <a:gsLst>
            <a:gs pos="0">
              <a:schemeClr val="accent2">
                <a:hueOff val="-9958180"/>
                <a:satOff val="53278"/>
                <a:lumOff val="392"/>
                <a:alphaOff val="0"/>
                <a:tint val="97000"/>
                <a:satMod val="100000"/>
                <a:lumMod val="102000"/>
              </a:schemeClr>
            </a:gs>
            <a:gs pos="50000">
              <a:schemeClr val="accent2">
                <a:hueOff val="-9958180"/>
                <a:satOff val="53278"/>
                <a:lumOff val="392"/>
                <a:alphaOff val="0"/>
                <a:shade val="100000"/>
                <a:satMod val="103000"/>
                <a:lumMod val="100000"/>
              </a:schemeClr>
            </a:gs>
            <a:gs pos="100000">
              <a:schemeClr val="accent2">
                <a:hueOff val="-9958180"/>
                <a:satOff val="53278"/>
                <a:lumOff val="39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Always cite text correctly using APA style; make sure all references and in-text citations align</a:t>
          </a:r>
        </a:p>
      </dsp:txBody>
      <dsp:txXfrm>
        <a:off x="61684" y="4067389"/>
        <a:ext cx="6028194" cy="1140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B5BFF-6E2D-4A2D-8393-66BE8400527F}">
      <dsp:nvSpPr>
        <dsp:cNvPr id="0" name=""/>
        <dsp:cNvSpPr/>
      </dsp:nvSpPr>
      <dsp:spPr>
        <a:xfrm>
          <a:off x="0" y="644"/>
          <a:ext cx="6151562"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5D3FEAD-38D2-4868-9DE2-E8F22D334F4A}">
      <dsp:nvSpPr>
        <dsp:cNvPr id="0" name=""/>
        <dsp:cNvSpPr/>
      </dsp:nvSpPr>
      <dsp:spPr>
        <a:xfrm>
          <a:off x="0" y="644"/>
          <a:ext cx="6151562" cy="105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NOW AVAILABLE</a:t>
          </a:r>
          <a:endParaRPr lang="en-US" sz="2200" kern="1200"/>
        </a:p>
      </dsp:txBody>
      <dsp:txXfrm>
        <a:off x="0" y="644"/>
        <a:ext cx="6151562" cy="1055112"/>
      </dsp:txXfrm>
    </dsp:sp>
    <dsp:sp modelId="{0EB3EE20-3ACC-48B1-B5CD-5C61B15FFC7A}">
      <dsp:nvSpPr>
        <dsp:cNvPr id="0" name=""/>
        <dsp:cNvSpPr/>
      </dsp:nvSpPr>
      <dsp:spPr>
        <a:xfrm>
          <a:off x="0" y="1055756"/>
          <a:ext cx="6151562" cy="0"/>
        </a:xfrm>
        <a:prstGeom prst="lin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3D4EC53-D21F-4EF7-991F-4FCED98A0696}">
      <dsp:nvSpPr>
        <dsp:cNvPr id="0" name=""/>
        <dsp:cNvSpPr/>
      </dsp:nvSpPr>
      <dsp:spPr>
        <a:xfrm>
          <a:off x="0" y="1055756"/>
          <a:ext cx="6151562" cy="105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All students will be required to submit their Proposal and Final AD to the Plagiarism Check Assignment in the DSS Canvas course.</a:t>
          </a:r>
        </a:p>
      </dsp:txBody>
      <dsp:txXfrm>
        <a:off x="0" y="1055756"/>
        <a:ext cx="6151562" cy="1055112"/>
      </dsp:txXfrm>
    </dsp:sp>
    <dsp:sp modelId="{55F145BB-3A90-47FC-93B5-5AC8A30BA431}">
      <dsp:nvSpPr>
        <dsp:cNvPr id="0" name=""/>
        <dsp:cNvSpPr/>
      </dsp:nvSpPr>
      <dsp:spPr>
        <a:xfrm>
          <a:off x="0" y="2110868"/>
          <a:ext cx="6151562" cy="0"/>
        </a:xfrm>
        <a:prstGeom prst="lin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w="6350"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6FC4F2C-035D-41DF-8CAD-606B8E8EF1F6}">
      <dsp:nvSpPr>
        <dsp:cNvPr id="0" name=""/>
        <dsp:cNvSpPr/>
      </dsp:nvSpPr>
      <dsp:spPr>
        <a:xfrm>
          <a:off x="0" y="2110868"/>
          <a:ext cx="6151562" cy="105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Students will download and review their Turnitin report, and address any areas of concern.</a:t>
          </a:r>
        </a:p>
      </dsp:txBody>
      <dsp:txXfrm>
        <a:off x="0" y="2110868"/>
        <a:ext cx="6151562" cy="1055112"/>
      </dsp:txXfrm>
    </dsp:sp>
    <dsp:sp modelId="{99DB020D-F16F-4B26-921E-A70F0A8C7C5F}">
      <dsp:nvSpPr>
        <dsp:cNvPr id="0" name=""/>
        <dsp:cNvSpPr/>
      </dsp:nvSpPr>
      <dsp:spPr>
        <a:xfrm>
          <a:off x="0" y="3165981"/>
          <a:ext cx="6151562" cy="0"/>
        </a:xfrm>
        <a:prstGeom prst="lin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w="6350"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D895784-C008-45B3-B6E9-8A3507EF70D6}">
      <dsp:nvSpPr>
        <dsp:cNvPr id="0" name=""/>
        <dsp:cNvSpPr/>
      </dsp:nvSpPr>
      <dsp:spPr>
        <a:xfrm>
          <a:off x="0" y="3165981"/>
          <a:ext cx="6151562" cy="105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COMING FALL 2019</a:t>
          </a:r>
          <a:endParaRPr lang="en-US" sz="2200" kern="1200"/>
        </a:p>
      </dsp:txBody>
      <dsp:txXfrm>
        <a:off x="0" y="3165981"/>
        <a:ext cx="6151562" cy="1055112"/>
      </dsp:txXfrm>
    </dsp:sp>
    <dsp:sp modelId="{9BA4AE77-84D4-4DF8-BC89-11D8F844E212}">
      <dsp:nvSpPr>
        <dsp:cNvPr id="0" name=""/>
        <dsp:cNvSpPr/>
      </dsp:nvSpPr>
      <dsp:spPr>
        <a:xfrm>
          <a:off x="0" y="4221093"/>
          <a:ext cx="6151562" cy="0"/>
        </a:xfrm>
        <a:prstGeom prst="line">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w="6350"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FE55F49-0C4C-4D3E-AB3B-434124454EDD}">
      <dsp:nvSpPr>
        <dsp:cNvPr id="0" name=""/>
        <dsp:cNvSpPr/>
      </dsp:nvSpPr>
      <dsp:spPr>
        <a:xfrm>
          <a:off x="0" y="4221093"/>
          <a:ext cx="6151562" cy="105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Students will then upload the originality report into ADRIANA during the Proposal approval stage and again during the Final AD stage.</a:t>
          </a:r>
        </a:p>
      </dsp:txBody>
      <dsp:txXfrm>
        <a:off x="0" y="4221093"/>
        <a:ext cx="6151562" cy="10551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7/11/2019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7/11/2019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7/11/2019</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7/11/2019</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7/11/2019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imgres?imgurl=http://i286.photobucket.com/albums/ll101/judeann03/PlagiarismMonitor.jpg&amp;imgrefurl=http://www.squidoo.com/howtomakemoneywithhelium&amp;usg=__A5Z9R_HqGsWVPcgsIQVzOPxl_ko=&amp;h=170&amp;w=176&amp;sz=16&amp;hl=en&amp;start=17&amp;itbs=1&amp;tbnid=ZBaH8Wrr8C14IM:&amp;tbnh=97&amp;tbnw=100&amp;prev=/images?q%3Dno%2Bplagiarism%26hl%3Den%26gbv%3D2%26tbs%3Disch: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indiana.edu/~istd/" TargetMode="External"/><Relationship Id="rId2" Type="http://schemas.openxmlformats.org/officeDocument/2006/relationships/hyperlink" Target="https://nsu.instructure.com/courses/2432989/files/134114205/preview" TargetMode="External"/><Relationship Id="rId1" Type="http://schemas.openxmlformats.org/officeDocument/2006/relationships/slideLayout" Target="../slideLayouts/slideLayout2.xml"/><Relationship Id="rId5" Type="http://schemas.openxmlformats.org/officeDocument/2006/relationships/hyperlink" Target="http://noll.uscannenberg.org/TheNollViewfiles/Plagiarism2011.pdf" TargetMode="External"/><Relationship Id="rId4" Type="http://schemas.openxmlformats.org/officeDocument/2006/relationships/hyperlink" Target="http://owl.english.purdue.edu/owl/resource/589/1/" TargetMode="Externa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1914F9-AC57-4DC9-9880-34BD31ED4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19732" y="1290025"/>
            <a:ext cx="5291327" cy="1188720"/>
          </a:xfrm>
          <a:solidFill>
            <a:srgbClr val="FFFFFF"/>
          </a:solidFill>
          <a:ln>
            <a:solidFill>
              <a:srgbClr val="404040"/>
            </a:solidFill>
          </a:ln>
        </p:spPr>
        <p:txBody>
          <a:bodyPr vert="horz" lIns="182880" tIns="182880" rIns="182880" bIns="182880" rtlCol="0" anchor="ctr">
            <a:normAutofit/>
          </a:bodyPr>
          <a:lstStyle/>
          <a:p>
            <a:r>
              <a:rPr lang="en-US" sz="2600"/>
              <a:t>Avoiding Plagiarism in the Dissertation Process </a:t>
            </a:r>
          </a:p>
        </p:txBody>
      </p:sp>
      <p:sp>
        <p:nvSpPr>
          <p:cNvPr id="20" name="Rectangle 16">
            <a:extLst>
              <a:ext uri="{FF2B5EF4-FFF2-40B4-BE49-F238E27FC236}">
                <a16:creationId xmlns:a16="http://schemas.microsoft.com/office/drawing/2014/main" id="{08BE39C3-D98C-4170-A753-F127B8F0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665"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95B689F-EA23-43D5-AD66-CF020C944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9781"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oks">
            <a:extLst>
              <a:ext uri="{FF2B5EF4-FFF2-40B4-BE49-F238E27FC236}">
                <a16:creationId xmlns:a16="http://schemas.microsoft.com/office/drawing/2014/main" id="{A70237AD-79EF-494A-92BD-7AF307844C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4373" y="1592741"/>
            <a:ext cx="3355848" cy="3355848"/>
          </a:xfrm>
          <a:prstGeom prst="rect">
            <a:avLst/>
          </a:prstGeom>
        </p:spPr>
      </p:pic>
      <p:sp>
        <p:nvSpPr>
          <p:cNvPr id="3" name="Subtitle 2"/>
          <p:cNvSpPr>
            <a:spLocks noGrp="1"/>
          </p:cNvSpPr>
          <p:nvPr>
            <p:ph type="subTitle" idx="1"/>
          </p:nvPr>
        </p:nvSpPr>
        <p:spPr>
          <a:xfrm>
            <a:off x="6119732" y="2858703"/>
            <a:ext cx="5285791" cy="3042547"/>
          </a:xfrm>
        </p:spPr>
        <p:txBody>
          <a:bodyPr vert="horz" lIns="91440" tIns="45720" rIns="91440" bIns="45720" rtlCol="0">
            <a:normAutofit/>
          </a:bodyPr>
          <a:lstStyle/>
          <a:p>
            <a:pPr indent="-228600" algn="l">
              <a:buFont typeface="Arial" panose="020B0604020202020204" pitchFamily="34" charset="0"/>
              <a:buChar char="•"/>
            </a:pPr>
            <a:r>
              <a:rPr lang="en-US">
                <a:solidFill>
                  <a:srgbClr val="FFFFFF"/>
                </a:solidFill>
              </a:rPr>
              <a:t> </a:t>
            </a:r>
          </a:p>
          <a:p>
            <a:pPr indent="-228600" algn="l">
              <a:buFont typeface="Arial" panose="020B0604020202020204" pitchFamily="34" charset="0"/>
              <a:buChar char="•"/>
            </a:pPr>
            <a:r>
              <a:rPr lang="en-US">
                <a:solidFill>
                  <a:srgbClr val="FFFFFF"/>
                </a:solidFill>
              </a:rPr>
              <a:t>Jennifer Reeves, PhD., David B. Ross, EdD., </a:t>
            </a:r>
          </a:p>
          <a:p>
            <a:pPr indent="-228600" algn="l">
              <a:buFont typeface="Arial" panose="020B0604020202020204" pitchFamily="34" charset="0"/>
              <a:buChar char="•"/>
            </a:pPr>
            <a:r>
              <a:rPr lang="en-US">
                <a:solidFill>
                  <a:srgbClr val="FFFFFF"/>
                </a:solidFill>
              </a:rPr>
              <a:t>Mark Seldine, EdD., and David Weintraub, EdD </a:t>
            </a:r>
          </a:p>
          <a:p>
            <a:pPr indent="-228600" algn="l">
              <a:buFont typeface="Arial" panose="020B0604020202020204" pitchFamily="34" charset="0"/>
              <a:buChar char="•"/>
            </a:pPr>
            <a:endParaRPr lang="en-US">
              <a:solidFill>
                <a:srgbClr val="FFFFFF"/>
              </a:solidFill>
            </a:endParaRPr>
          </a:p>
        </p:txBody>
      </p:sp>
    </p:spTree>
    <p:extLst>
      <p:ext uri="{BB962C8B-B14F-4D97-AF65-F5344CB8AC3E}">
        <p14:creationId xmlns:p14="http://schemas.microsoft.com/office/powerpoint/2010/main" val="101387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NSU plagiarism policy</a:t>
            </a:r>
          </a:p>
        </p:txBody>
      </p:sp>
      <p:sp>
        <p:nvSpPr>
          <p:cNvPr id="3" name="Content Placeholder 2"/>
          <p:cNvSpPr>
            <a:spLocks noGrp="1"/>
          </p:cNvSpPr>
          <p:nvPr>
            <p:ph idx="1"/>
          </p:nvPr>
        </p:nvSpPr>
        <p:spPr>
          <a:xfrm>
            <a:off x="5591695" y="1402080"/>
            <a:ext cx="5320696" cy="4053840"/>
          </a:xfrm>
        </p:spPr>
        <p:txBody>
          <a:bodyPr anchor="ctr">
            <a:noAutofit/>
          </a:bodyPr>
          <a:lstStyle/>
          <a:p>
            <a:pPr>
              <a:lnSpc>
                <a:spcPct val="90000"/>
              </a:lnSpc>
            </a:pPr>
            <a:r>
              <a:rPr lang="en-US" sz="2000" dirty="0"/>
              <a:t>Work that is submitted for credit must be the original work of the student.  Any assignment that is not the original work of the student is considered plagiarized and in violation of the Code of Student Conduct and Academic Responsibility (see below).  Plagiarism occurs when another person’s work, words, or ideas are represented as one’s own without the use of a school-recognized method of citation (e.g., copied from another source such as an author or another student without properly acknowledging the actual writer/author) or when another person’s work is copied or otherwise duplicated for academic credit.  Plagiarism also occurs when knowingly giving or allowing one’s own work to be copied or otherwise duplicated by another for academic credit, or when resubmitting one’s own work for academic credit (i.e., work that has previously been submitted for academic credit).</a:t>
            </a:r>
          </a:p>
        </p:txBody>
      </p:sp>
    </p:spTree>
    <p:extLst>
      <p:ext uri="{BB962C8B-B14F-4D97-AF65-F5344CB8AC3E}">
        <p14:creationId xmlns:p14="http://schemas.microsoft.com/office/powerpoint/2010/main" val="372996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a:t>6.01 plagiarism</a:t>
            </a:r>
          </a:p>
        </p:txBody>
      </p:sp>
      <p:sp>
        <p:nvSpPr>
          <p:cNvPr id="5" name="Content Placeholder 4"/>
          <p:cNvSpPr>
            <a:spLocks noGrp="1"/>
          </p:cNvSpPr>
          <p:nvPr>
            <p:ph sz="half" idx="2"/>
          </p:nvPr>
        </p:nvSpPr>
        <p:spPr>
          <a:xfrm>
            <a:off x="1583436" y="3143250"/>
            <a:ext cx="4270248" cy="3388178"/>
          </a:xfrm>
        </p:spPr>
        <p:txBody>
          <a:bodyPr>
            <a:normAutofit/>
          </a:bodyPr>
          <a:lstStyle/>
          <a:p>
            <a:r>
              <a:rPr lang="en-US" dirty="0"/>
              <a:t>As stated in Chapter 1, "Authors do not present the work of another as if it were their own work" (p. 16).  Whether paraphrasing, quoting an author directly, or describing an idea that influenced your work, you must credit the source.  To avoid charges of plagiarism, take careful notes as you research to keep track of your sources and cite those sources according to the guidelines presented in this chapter (see also section 1.10).</a:t>
            </a:r>
          </a:p>
        </p:txBody>
      </p:sp>
      <p:sp>
        <p:nvSpPr>
          <p:cNvPr id="6" name="Content Placeholder 5"/>
          <p:cNvSpPr>
            <a:spLocks noGrp="1"/>
          </p:cNvSpPr>
          <p:nvPr>
            <p:ph sz="quarter" idx="4"/>
          </p:nvPr>
        </p:nvSpPr>
        <p:spPr>
          <a:xfrm>
            <a:off x="6338316" y="3143249"/>
            <a:ext cx="4253484" cy="3388179"/>
          </a:xfrm>
        </p:spPr>
        <p:txBody>
          <a:bodyPr>
            <a:normAutofit fontScale="85000" lnSpcReduction="10000"/>
          </a:bodyPr>
          <a:lstStyle/>
          <a:p>
            <a:r>
              <a:rPr lang="en-US" dirty="0"/>
              <a:t>Whereas plagiarism refers to the practice of claiming credit for the words, ideas, and concepts of others, self-plagiarism refers to the practice of presenting one's own previously published work as though it were new.  As noted in Chapter 1, "The core of the new document must constitute an original contribution to knowledge, and only the amount of previously published material necessary to understand the contribution should be included, primarily in the discussion of theory and methodology" (p. 16).  Avoid charges of self-plagiarism by familiarizing yourself with the ethical standards regarding duplicate publication and the legal standards of fair use (see also section 1.10).     </a:t>
            </a:r>
          </a:p>
        </p:txBody>
      </p:sp>
      <p:sp>
        <p:nvSpPr>
          <p:cNvPr id="7" name="Text Placeholder 6"/>
          <p:cNvSpPr>
            <a:spLocks noGrp="1"/>
          </p:cNvSpPr>
          <p:nvPr>
            <p:ph type="body" sz="quarter" idx="13"/>
          </p:nvPr>
        </p:nvSpPr>
        <p:spPr/>
        <p:txBody>
          <a:bodyPr/>
          <a:lstStyle/>
          <a:p>
            <a:r>
              <a:rPr lang="en-US" dirty="0"/>
              <a:t>6.02 self-plagiarism</a:t>
            </a:r>
          </a:p>
        </p:txBody>
      </p:sp>
      <p:sp>
        <p:nvSpPr>
          <p:cNvPr id="2" name="Title 1"/>
          <p:cNvSpPr>
            <a:spLocks noGrp="1"/>
          </p:cNvSpPr>
          <p:nvPr>
            <p:ph type="title"/>
          </p:nvPr>
        </p:nvSpPr>
        <p:spPr/>
        <p:txBody>
          <a:bodyPr/>
          <a:lstStyle/>
          <a:p>
            <a:r>
              <a:rPr lang="en-US" dirty="0" err="1"/>
              <a:t>Apa</a:t>
            </a:r>
            <a:r>
              <a:rPr lang="en-US" dirty="0"/>
              <a:t> plagiarism policy</a:t>
            </a:r>
          </a:p>
        </p:txBody>
      </p:sp>
    </p:spTree>
    <p:extLst>
      <p:ext uri="{BB962C8B-B14F-4D97-AF65-F5344CB8AC3E}">
        <p14:creationId xmlns:p14="http://schemas.microsoft.com/office/powerpoint/2010/main" val="1059782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9E4C12-C2EB-4312-962D-A348085B645D}"/>
              </a:ext>
            </a:extLst>
          </p:cNvPr>
          <p:cNvSpPr>
            <a:spLocks noGrp="1"/>
          </p:cNvSpPr>
          <p:nvPr>
            <p:ph type="title"/>
          </p:nvPr>
        </p:nvSpPr>
        <p:spPr>
          <a:xfrm>
            <a:off x="2231136" y="964692"/>
            <a:ext cx="7729728" cy="1188720"/>
          </a:xfrm>
        </p:spPr>
        <p:txBody>
          <a:bodyPr>
            <a:normAutofit/>
          </a:bodyPr>
          <a:lstStyle/>
          <a:p>
            <a:pPr>
              <a:defRPr/>
            </a:pPr>
            <a:r>
              <a:rPr lang="en-US" dirty="0">
                <a:highlight>
                  <a:srgbClr val="FFFF00"/>
                </a:highlight>
              </a:rPr>
              <a:t>Avoiding Plagiarism</a:t>
            </a:r>
            <a:br>
              <a:rPr lang="en-US" dirty="0">
                <a:highlight>
                  <a:srgbClr val="FFFF00"/>
                </a:highlight>
              </a:rPr>
            </a:br>
            <a:r>
              <a:rPr lang="en-US" dirty="0">
                <a:highlight>
                  <a:srgbClr val="FFFF00"/>
                </a:highlight>
              </a:rPr>
              <a:t>Rule of Thumb</a:t>
            </a:r>
          </a:p>
        </p:txBody>
      </p:sp>
      <p:sp>
        <p:nvSpPr>
          <p:cNvPr id="14338" name="Content Placeholder 1">
            <a:extLst>
              <a:ext uri="{FF2B5EF4-FFF2-40B4-BE49-F238E27FC236}">
                <a16:creationId xmlns:a16="http://schemas.microsoft.com/office/drawing/2014/main" id="{2E49762E-82F0-47E0-8661-3E238B1D4878}"/>
              </a:ext>
            </a:extLst>
          </p:cNvPr>
          <p:cNvSpPr>
            <a:spLocks noGrp="1"/>
          </p:cNvSpPr>
          <p:nvPr>
            <p:ph idx="1"/>
          </p:nvPr>
        </p:nvSpPr>
        <p:spPr>
          <a:xfrm>
            <a:off x="2221992" y="2638044"/>
            <a:ext cx="4828030" cy="3101983"/>
          </a:xfrm>
        </p:spPr>
        <p:txBody>
          <a:bodyPr>
            <a:normAutofit lnSpcReduction="10000"/>
          </a:bodyPr>
          <a:lstStyle/>
          <a:p>
            <a:endParaRPr lang="en-US" altLang="en-US" dirty="0"/>
          </a:p>
          <a:p>
            <a:pPr>
              <a:buFont typeface="Wingdings 3" panose="05040102010807070707" pitchFamily="18" charset="2"/>
              <a:buNone/>
            </a:pPr>
            <a:r>
              <a:rPr lang="en-US" altLang="en-US" sz="2800" dirty="0">
                <a:solidFill>
                  <a:srgbClr val="0070C0"/>
                </a:solidFill>
              </a:rPr>
              <a:t>	If you write something that leads your professor to ask who said that, or where did that come from, it needs to be cited…</a:t>
            </a:r>
          </a:p>
          <a:p>
            <a:pPr lvl="1">
              <a:buFont typeface="Verdana" panose="020B0604030504040204" pitchFamily="34" charset="0"/>
              <a:buNone/>
            </a:pPr>
            <a:endParaRPr lang="en-US" altLang="en-US" dirty="0"/>
          </a:p>
          <a:p>
            <a:pPr lvl="1">
              <a:buFont typeface="Verdana" panose="020B0604030504040204" pitchFamily="34" charset="0"/>
              <a:buNone/>
            </a:pPr>
            <a:r>
              <a:rPr lang="en-US" altLang="en-US" dirty="0"/>
              <a:t>					     </a:t>
            </a:r>
          </a:p>
        </p:txBody>
      </p:sp>
      <p:sp>
        <p:nvSpPr>
          <p:cNvPr id="73" name="Rectangle 72">
            <a:extLst>
              <a:ext uri="{FF2B5EF4-FFF2-40B4-BE49-F238E27FC236}">
                <a16:creationId xmlns:a16="http://schemas.microsoft.com/office/drawing/2014/main" id="{ACBEFF3C-3F93-440B-93BB-68216323E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5406" y="2743200"/>
            <a:ext cx="2445458" cy="2996827"/>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7FBC7C5-491C-4BA0-9EBE-A9B10A117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2003" y="2906589"/>
            <a:ext cx="2112264" cy="26700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2" descr="PlagiarismMonitor">
            <a:hlinkClick r:id="rId2"/>
            <a:extLst>
              <a:ext uri="{FF2B5EF4-FFF2-40B4-BE49-F238E27FC236}">
                <a16:creationId xmlns:a16="http://schemas.microsoft.com/office/drawing/2014/main" id="{298D7A22-EB7B-426C-81D8-6D1A709220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46595" y="3376819"/>
            <a:ext cx="1783080" cy="172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781" y="2708804"/>
            <a:ext cx="3698803" cy="1440394"/>
          </a:xfrm>
          <a:noFill/>
          <a:ln>
            <a:solidFill>
              <a:schemeClr val="tx1"/>
            </a:solidFill>
          </a:ln>
        </p:spPr>
        <p:txBody>
          <a:bodyPr>
            <a:normAutofit/>
          </a:bodyPr>
          <a:lstStyle/>
          <a:p>
            <a:r>
              <a:rPr lang="en-US" sz="2400">
                <a:solidFill>
                  <a:schemeClr val="tx1"/>
                </a:solidFill>
              </a:rPr>
              <a:t>Unintentional plagiarism</a:t>
            </a:r>
          </a:p>
        </p:txBody>
      </p:sp>
      <p:sp>
        <p:nvSpPr>
          <p:cNvPr id="14"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49182" y="802638"/>
            <a:ext cx="5408696" cy="5252722"/>
          </a:xfrm>
        </p:spPr>
        <p:txBody>
          <a:bodyPr anchor="ctr">
            <a:normAutofit fontScale="92500" lnSpcReduction="10000"/>
          </a:bodyPr>
          <a:lstStyle/>
          <a:p>
            <a:pPr>
              <a:lnSpc>
                <a:spcPct val="90000"/>
              </a:lnSpc>
            </a:pPr>
            <a:r>
              <a:rPr lang="en-US" b="1" dirty="0">
                <a:solidFill>
                  <a:schemeClr val="bg1"/>
                </a:solidFill>
              </a:rPr>
              <a:t>Unintentional Plagiarism</a:t>
            </a:r>
            <a:r>
              <a:rPr lang="en-US" dirty="0">
                <a:solidFill>
                  <a:schemeClr val="bg1"/>
                </a:solidFill>
              </a:rPr>
              <a:t> occurs when students and researchers use the words or ideas of others but fail to quote or give credit, perhaps because they do not know how. </a:t>
            </a:r>
            <a:r>
              <a:rPr lang="en-US" b="1" dirty="0">
                <a:solidFill>
                  <a:schemeClr val="bg1"/>
                </a:solidFill>
              </a:rPr>
              <a:t>When in doubt</a:t>
            </a:r>
            <a:r>
              <a:rPr lang="en-US" dirty="0">
                <a:solidFill>
                  <a:schemeClr val="bg1"/>
                </a:solidFill>
              </a:rPr>
              <a:t>, students must check with a professor or librarian (i.e., who knows the correct APA format).</a:t>
            </a:r>
          </a:p>
          <a:p>
            <a:pPr>
              <a:lnSpc>
                <a:spcPct val="90000"/>
              </a:lnSpc>
            </a:pPr>
            <a:r>
              <a:rPr lang="en-US" dirty="0">
                <a:solidFill>
                  <a:schemeClr val="bg1"/>
                </a:solidFill>
              </a:rPr>
              <a:t> </a:t>
            </a:r>
          </a:p>
          <a:p>
            <a:pPr>
              <a:lnSpc>
                <a:spcPct val="90000"/>
              </a:lnSpc>
            </a:pPr>
            <a:r>
              <a:rPr lang="en-US" b="1" dirty="0">
                <a:solidFill>
                  <a:schemeClr val="bg1"/>
                </a:solidFill>
              </a:rPr>
              <a:t>Some specific examples of plagiarism that may be unintentional:</a:t>
            </a:r>
            <a:endParaRPr lang="en-US" dirty="0">
              <a:solidFill>
                <a:schemeClr val="bg1"/>
              </a:solidFill>
            </a:endParaRPr>
          </a:p>
          <a:p>
            <a:pPr>
              <a:lnSpc>
                <a:spcPct val="90000"/>
              </a:lnSpc>
            </a:pPr>
            <a:r>
              <a:rPr lang="en-US" dirty="0">
                <a:solidFill>
                  <a:schemeClr val="bg1"/>
                </a:solidFill>
              </a:rPr>
              <a:t>(1) Paraphrasing poorly: changing a few words without changing the sentence structure of the original, or changing the sentence structure but not the words. </a:t>
            </a:r>
          </a:p>
          <a:p>
            <a:pPr>
              <a:lnSpc>
                <a:spcPct val="90000"/>
              </a:lnSpc>
            </a:pPr>
            <a:r>
              <a:rPr lang="en-US" dirty="0">
                <a:solidFill>
                  <a:schemeClr val="bg1"/>
                </a:solidFill>
              </a:rPr>
              <a:t>(2) Paraphrasing poorly: using words from the original that are not part of one's vocabulary.</a:t>
            </a:r>
          </a:p>
          <a:p>
            <a:pPr>
              <a:lnSpc>
                <a:spcPct val="90000"/>
              </a:lnSpc>
            </a:pPr>
            <a:r>
              <a:rPr lang="en-US" dirty="0">
                <a:solidFill>
                  <a:schemeClr val="bg1"/>
                </a:solidFill>
              </a:rPr>
              <a:t>(3) Quoting poorly:  putting quotation marks around part of a quotation but not around all of it, or putting quotation marks around a passage that is partly paraphrased and partly quoted.</a:t>
            </a:r>
          </a:p>
          <a:p>
            <a:pPr>
              <a:lnSpc>
                <a:spcPct val="90000"/>
              </a:lnSpc>
            </a:pPr>
            <a:r>
              <a:rPr lang="en-US" dirty="0">
                <a:solidFill>
                  <a:schemeClr val="bg1"/>
                </a:solidFill>
              </a:rPr>
              <a:t>(4) Citing poorly:  omitting an occasional citation or citing inaccurately.</a:t>
            </a:r>
          </a:p>
          <a:p>
            <a:pPr>
              <a:lnSpc>
                <a:spcPct val="90000"/>
              </a:lnSpc>
            </a:pPr>
            <a:endParaRPr lang="en-US" sz="1500" dirty="0">
              <a:solidFill>
                <a:schemeClr val="bg1"/>
              </a:solidFill>
            </a:endParaRPr>
          </a:p>
        </p:txBody>
      </p:sp>
    </p:spTree>
    <p:extLst>
      <p:ext uri="{BB962C8B-B14F-4D97-AF65-F5344CB8AC3E}">
        <p14:creationId xmlns:p14="http://schemas.microsoft.com/office/powerpoint/2010/main" val="236637639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a:extLst>
              <a:ext uri="{FF2B5EF4-FFF2-40B4-BE49-F238E27FC236}">
                <a16:creationId xmlns:a16="http://schemas.microsoft.com/office/drawing/2014/main" id="{BBB00CF2-EC10-4004-B228-88BD2C121B87}"/>
              </a:ext>
            </a:extLst>
          </p:cNvPr>
          <p:cNvSpPr/>
          <p:nvPr/>
        </p:nvSpPr>
        <p:spPr>
          <a:xfrm>
            <a:off x="4343400" y="304800"/>
            <a:ext cx="1828800"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Should I Cite?</a:t>
            </a:r>
          </a:p>
        </p:txBody>
      </p:sp>
      <p:sp>
        <p:nvSpPr>
          <p:cNvPr id="4" name="Flowchart: Preparation 3">
            <a:extLst>
              <a:ext uri="{FF2B5EF4-FFF2-40B4-BE49-F238E27FC236}">
                <a16:creationId xmlns:a16="http://schemas.microsoft.com/office/drawing/2014/main" id="{45570BC9-232F-4584-9885-07208A3577B7}"/>
              </a:ext>
            </a:extLst>
          </p:cNvPr>
          <p:cNvSpPr/>
          <p:nvPr/>
        </p:nvSpPr>
        <p:spPr>
          <a:xfrm>
            <a:off x="4419600" y="1600200"/>
            <a:ext cx="1752600" cy="106680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Is it a Quote?</a:t>
            </a:r>
          </a:p>
        </p:txBody>
      </p:sp>
      <p:sp>
        <p:nvSpPr>
          <p:cNvPr id="8" name="Down Arrow 7">
            <a:extLst>
              <a:ext uri="{FF2B5EF4-FFF2-40B4-BE49-F238E27FC236}">
                <a16:creationId xmlns:a16="http://schemas.microsoft.com/office/drawing/2014/main" id="{D83109C5-94F9-4D75-9061-A94A98933FAF}"/>
              </a:ext>
            </a:extLst>
          </p:cNvPr>
          <p:cNvSpPr/>
          <p:nvPr/>
        </p:nvSpPr>
        <p:spPr>
          <a:xfrm>
            <a:off x="5181600" y="10668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Flowchart: Process 8">
            <a:extLst>
              <a:ext uri="{FF2B5EF4-FFF2-40B4-BE49-F238E27FC236}">
                <a16:creationId xmlns:a16="http://schemas.microsoft.com/office/drawing/2014/main" id="{84F21AEA-615C-4D6A-B383-FD3CA528BF1E}"/>
              </a:ext>
            </a:extLst>
          </p:cNvPr>
          <p:cNvSpPr/>
          <p:nvPr/>
        </p:nvSpPr>
        <p:spPr>
          <a:xfrm>
            <a:off x="6858000" y="1676400"/>
            <a:ext cx="20574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Use quotation marks and cite it</a:t>
            </a:r>
          </a:p>
        </p:txBody>
      </p:sp>
      <p:sp>
        <p:nvSpPr>
          <p:cNvPr id="13" name="Right Arrow 12">
            <a:extLst>
              <a:ext uri="{FF2B5EF4-FFF2-40B4-BE49-F238E27FC236}">
                <a16:creationId xmlns:a16="http://schemas.microsoft.com/office/drawing/2014/main" id="{061C159E-B761-4A86-AADF-D04D4FD4EF7D}"/>
              </a:ext>
            </a:extLst>
          </p:cNvPr>
          <p:cNvSpPr/>
          <p:nvPr/>
        </p:nvSpPr>
        <p:spPr>
          <a:xfrm>
            <a:off x="6096000" y="20574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367" name="TextBox 13">
            <a:extLst>
              <a:ext uri="{FF2B5EF4-FFF2-40B4-BE49-F238E27FC236}">
                <a16:creationId xmlns:a16="http://schemas.microsoft.com/office/drawing/2014/main" id="{1DE256E6-C844-4B0A-9483-B6228D748C3B}"/>
              </a:ext>
            </a:extLst>
          </p:cNvPr>
          <p:cNvSpPr txBox="1">
            <a:spLocks noChangeArrowheads="1"/>
          </p:cNvSpPr>
          <p:nvPr/>
        </p:nvSpPr>
        <p:spPr bwMode="auto">
          <a:xfrm>
            <a:off x="6172200" y="16764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latin typeface="Arial" panose="020B0604020202020204" pitchFamily="34" charset="0"/>
              </a:rPr>
              <a:t>Yes</a:t>
            </a:r>
          </a:p>
        </p:txBody>
      </p:sp>
      <p:sp>
        <p:nvSpPr>
          <p:cNvPr id="15" name="Flowchart: Preparation 14">
            <a:extLst>
              <a:ext uri="{FF2B5EF4-FFF2-40B4-BE49-F238E27FC236}">
                <a16:creationId xmlns:a16="http://schemas.microsoft.com/office/drawing/2014/main" id="{C7E44EA2-456A-4FAC-9E90-848FE8CD6483}"/>
              </a:ext>
            </a:extLst>
          </p:cNvPr>
          <p:cNvSpPr/>
          <p:nvPr/>
        </p:nvSpPr>
        <p:spPr>
          <a:xfrm>
            <a:off x="4038600" y="2971800"/>
            <a:ext cx="2514600" cy="99060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Is it a Paraphrase?</a:t>
            </a:r>
          </a:p>
        </p:txBody>
      </p:sp>
      <p:sp>
        <p:nvSpPr>
          <p:cNvPr id="16" name="Flowchart: Preparation 15">
            <a:extLst>
              <a:ext uri="{FF2B5EF4-FFF2-40B4-BE49-F238E27FC236}">
                <a16:creationId xmlns:a16="http://schemas.microsoft.com/office/drawing/2014/main" id="{67095C9A-2A5B-4176-8516-6439D9FC5143}"/>
              </a:ext>
            </a:extLst>
          </p:cNvPr>
          <p:cNvSpPr/>
          <p:nvPr/>
        </p:nvSpPr>
        <p:spPr>
          <a:xfrm>
            <a:off x="4038600" y="4343400"/>
            <a:ext cx="2667000" cy="106680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Is it another’s idea/theory?</a:t>
            </a:r>
          </a:p>
        </p:txBody>
      </p:sp>
      <p:sp>
        <p:nvSpPr>
          <p:cNvPr id="17" name="Flowchart: Process 16">
            <a:extLst>
              <a:ext uri="{FF2B5EF4-FFF2-40B4-BE49-F238E27FC236}">
                <a16:creationId xmlns:a16="http://schemas.microsoft.com/office/drawing/2014/main" id="{D3179E14-1F03-4D2F-AC84-32743D569DE6}"/>
              </a:ext>
            </a:extLst>
          </p:cNvPr>
          <p:cNvSpPr/>
          <p:nvPr/>
        </p:nvSpPr>
        <p:spPr>
          <a:xfrm>
            <a:off x="5334000" y="5791200"/>
            <a:ext cx="31242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There is no need to cite if it’s  Common Knowledge or Your Own Thoughts</a:t>
            </a:r>
          </a:p>
        </p:txBody>
      </p:sp>
      <p:sp>
        <p:nvSpPr>
          <p:cNvPr id="19" name="Flowchart: Process 18">
            <a:extLst>
              <a:ext uri="{FF2B5EF4-FFF2-40B4-BE49-F238E27FC236}">
                <a16:creationId xmlns:a16="http://schemas.microsoft.com/office/drawing/2014/main" id="{CB412E47-91EE-4F1A-A48B-26F5D9323AA4}"/>
              </a:ext>
            </a:extLst>
          </p:cNvPr>
          <p:cNvSpPr/>
          <p:nvPr/>
        </p:nvSpPr>
        <p:spPr>
          <a:xfrm>
            <a:off x="6934200" y="3048000"/>
            <a:ext cx="1981200"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Cite it</a:t>
            </a:r>
          </a:p>
        </p:txBody>
      </p:sp>
      <p:sp>
        <p:nvSpPr>
          <p:cNvPr id="20" name="Flowchart: Process 19">
            <a:extLst>
              <a:ext uri="{FF2B5EF4-FFF2-40B4-BE49-F238E27FC236}">
                <a16:creationId xmlns:a16="http://schemas.microsoft.com/office/drawing/2014/main" id="{7D73BB47-E754-49DD-9E69-24894CD283B3}"/>
              </a:ext>
            </a:extLst>
          </p:cNvPr>
          <p:cNvSpPr/>
          <p:nvPr/>
        </p:nvSpPr>
        <p:spPr>
          <a:xfrm>
            <a:off x="7086600" y="4495800"/>
            <a:ext cx="18288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Cite it</a:t>
            </a:r>
          </a:p>
        </p:txBody>
      </p:sp>
      <p:sp>
        <p:nvSpPr>
          <p:cNvPr id="21" name="Right Arrow 20">
            <a:extLst>
              <a:ext uri="{FF2B5EF4-FFF2-40B4-BE49-F238E27FC236}">
                <a16:creationId xmlns:a16="http://schemas.microsoft.com/office/drawing/2014/main" id="{B9952868-F7B7-4838-8087-E534D4961822}"/>
              </a:ext>
            </a:extLst>
          </p:cNvPr>
          <p:cNvSpPr/>
          <p:nvPr/>
        </p:nvSpPr>
        <p:spPr>
          <a:xfrm>
            <a:off x="6477000" y="33528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Right Arrow 21">
            <a:extLst>
              <a:ext uri="{FF2B5EF4-FFF2-40B4-BE49-F238E27FC236}">
                <a16:creationId xmlns:a16="http://schemas.microsoft.com/office/drawing/2014/main" id="{41BDFEA9-C4BE-46E5-AF8F-CE1E09C6A81C}"/>
              </a:ext>
            </a:extLst>
          </p:cNvPr>
          <p:cNvSpPr/>
          <p:nvPr/>
        </p:nvSpPr>
        <p:spPr>
          <a:xfrm>
            <a:off x="6629400" y="47244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Down Arrow 22">
            <a:extLst>
              <a:ext uri="{FF2B5EF4-FFF2-40B4-BE49-F238E27FC236}">
                <a16:creationId xmlns:a16="http://schemas.microsoft.com/office/drawing/2014/main" id="{ED880033-1DE3-4E0E-B7B9-388955CD861E}"/>
              </a:ext>
            </a:extLst>
          </p:cNvPr>
          <p:cNvSpPr/>
          <p:nvPr/>
        </p:nvSpPr>
        <p:spPr>
          <a:xfrm flipH="1">
            <a:off x="5257800" y="2667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Down Arrow 23">
            <a:extLst>
              <a:ext uri="{FF2B5EF4-FFF2-40B4-BE49-F238E27FC236}">
                <a16:creationId xmlns:a16="http://schemas.microsoft.com/office/drawing/2014/main" id="{95710072-D954-48CB-BFBD-22D948C706B0}"/>
              </a:ext>
            </a:extLst>
          </p:cNvPr>
          <p:cNvSpPr/>
          <p:nvPr/>
        </p:nvSpPr>
        <p:spPr>
          <a:xfrm>
            <a:off x="5257800" y="39624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1" name="Down Arrow 30">
            <a:extLst>
              <a:ext uri="{FF2B5EF4-FFF2-40B4-BE49-F238E27FC236}">
                <a16:creationId xmlns:a16="http://schemas.microsoft.com/office/drawing/2014/main" id="{AFFD7FBC-3150-401B-8A71-E5C8F9657AE2}"/>
              </a:ext>
            </a:extLst>
          </p:cNvPr>
          <p:cNvSpPr/>
          <p:nvPr/>
        </p:nvSpPr>
        <p:spPr>
          <a:xfrm>
            <a:off x="5334000" y="54102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378" name="TextBox 31">
            <a:extLst>
              <a:ext uri="{FF2B5EF4-FFF2-40B4-BE49-F238E27FC236}">
                <a16:creationId xmlns:a16="http://schemas.microsoft.com/office/drawing/2014/main" id="{BF60ADA8-DF27-4C32-A44B-3036D5DBD52A}"/>
              </a:ext>
            </a:extLst>
          </p:cNvPr>
          <p:cNvSpPr txBox="1">
            <a:spLocks noChangeArrowheads="1"/>
          </p:cNvSpPr>
          <p:nvPr/>
        </p:nvSpPr>
        <p:spPr bwMode="auto">
          <a:xfrm>
            <a:off x="6858000" y="152401"/>
            <a:ext cx="205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400" b="1">
                <a:solidFill>
                  <a:schemeClr val="tx2"/>
                </a:solidFill>
                <a:latin typeface="Arial" panose="020B0604020202020204" pitchFamily="34" charset="0"/>
              </a:rPr>
              <a:t>When to Cite a Reference</a:t>
            </a:r>
          </a:p>
        </p:txBody>
      </p:sp>
      <p:sp>
        <p:nvSpPr>
          <p:cNvPr id="15379" name="TextBox 32">
            <a:extLst>
              <a:ext uri="{FF2B5EF4-FFF2-40B4-BE49-F238E27FC236}">
                <a16:creationId xmlns:a16="http://schemas.microsoft.com/office/drawing/2014/main" id="{762F16C9-F349-40CC-B02E-1E89A76EEFD3}"/>
              </a:ext>
            </a:extLst>
          </p:cNvPr>
          <p:cNvSpPr txBox="1">
            <a:spLocks noChangeArrowheads="1"/>
          </p:cNvSpPr>
          <p:nvPr/>
        </p:nvSpPr>
        <p:spPr bwMode="auto">
          <a:xfrm>
            <a:off x="6248400" y="28956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latin typeface="Arial" panose="020B0604020202020204" pitchFamily="34" charset="0"/>
              </a:rPr>
              <a:t>Yes</a:t>
            </a:r>
          </a:p>
        </p:txBody>
      </p:sp>
      <p:sp>
        <p:nvSpPr>
          <p:cNvPr id="15380" name="TextBox 33">
            <a:extLst>
              <a:ext uri="{FF2B5EF4-FFF2-40B4-BE49-F238E27FC236}">
                <a16:creationId xmlns:a16="http://schemas.microsoft.com/office/drawing/2014/main" id="{21D6D936-8F7B-4818-8D42-9C337484EE77}"/>
              </a:ext>
            </a:extLst>
          </p:cNvPr>
          <p:cNvSpPr txBox="1">
            <a:spLocks noChangeArrowheads="1"/>
          </p:cNvSpPr>
          <p:nvPr/>
        </p:nvSpPr>
        <p:spPr bwMode="auto">
          <a:xfrm>
            <a:off x="6477000" y="43434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latin typeface="Arial" panose="020B0604020202020204" pitchFamily="34" charset="0"/>
              </a:rPr>
              <a:t>Yes</a:t>
            </a:r>
          </a:p>
        </p:txBody>
      </p:sp>
      <p:sp>
        <p:nvSpPr>
          <p:cNvPr id="15381" name="TextBox 34">
            <a:extLst>
              <a:ext uri="{FF2B5EF4-FFF2-40B4-BE49-F238E27FC236}">
                <a16:creationId xmlns:a16="http://schemas.microsoft.com/office/drawing/2014/main" id="{F3B30591-7CBB-4FE9-B121-D327A74BCF90}"/>
              </a:ext>
            </a:extLst>
          </p:cNvPr>
          <p:cNvSpPr txBox="1">
            <a:spLocks noChangeArrowheads="1"/>
          </p:cNvSpPr>
          <p:nvPr/>
        </p:nvSpPr>
        <p:spPr bwMode="auto">
          <a:xfrm>
            <a:off x="4343400" y="25908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latin typeface="Arial" panose="020B0604020202020204" pitchFamily="34" charset="0"/>
              </a:rPr>
              <a:t>No</a:t>
            </a:r>
          </a:p>
        </p:txBody>
      </p:sp>
      <p:sp>
        <p:nvSpPr>
          <p:cNvPr id="15382" name="TextBox 35">
            <a:extLst>
              <a:ext uri="{FF2B5EF4-FFF2-40B4-BE49-F238E27FC236}">
                <a16:creationId xmlns:a16="http://schemas.microsoft.com/office/drawing/2014/main" id="{59E3A8CB-CF77-4A81-8F8E-EA8CCD4796FE}"/>
              </a:ext>
            </a:extLst>
          </p:cNvPr>
          <p:cNvSpPr txBox="1">
            <a:spLocks noChangeArrowheads="1"/>
          </p:cNvSpPr>
          <p:nvPr/>
        </p:nvSpPr>
        <p:spPr bwMode="auto">
          <a:xfrm>
            <a:off x="4191000" y="39624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latin typeface="Arial" panose="020B0604020202020204" pitchFamily="34" charset="0"/>
              </a:rPr>
              <a:t>No</a:t>
            </a:r>
          </a:p>
        </p:txBody>
      </p:sp>
      <p:sp>
        <p:nvSpPr>
          <p:cNvPr id="15383" name="TextBox 36">
            <a:extLst>
              <a:ext uri="{FF2B5EF4-FFF2-40B4-BE49-F238E27FC236}">
                <a16:creationId xmlns:a16="http://schemas.microsoft.com/office/drawing/2014/main" id="{17DCD847-FFB2-4957-AFB6-2D9811605566}"/>
              </a:ext>
            </a:extLst>
          </p:cNvPr>
          <p:cNvSpPr txBox="1">
            <a:spLocks noChangeArrowheads="1"/>
          </p:cNvSpPr>
          <p:nvPr/>
        </p:nvSpPr>
        <p:spPr bwMode="auto">
          <a:xfrm>
            <a:off x="4648200" y="54864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latin typeface="Arial" panose="020B0604020202020204" pitchFamily="34" charset="0"/>
              </a:rPr>
              <a:t>No</a:t>
            </a:r>
          </a:p>
        </p:txBody>
      </p:sp>
      <p:sp>
        <p:nvSpPr>
          <p:cNvPr id="15384" name="TextBox 37">
            <a:extLst>
              <a:ext uri="{FF2B5EF4-FFF2-40B4-BE49-F238E27FC236}">
                <a16:creationId xmlns:a16="http://schemas.microsoft.com/office/drawing/2014/main" id="{DD48ACEC-3E46-4DD9-85F1-AEBC009C119F}"/>
              </a:ext>
            </a:extLst>
          </p:cNvPr>
          <p:cNvSpPr txBox="1">
            <a:spLocks noChangeArrowheads="1"/>
          </p:cNvSpPr>
          <p:nvPr/>
        </p:nvSpPr>
        <p:spPr bwMode="auto">
          <a:xfrm>
            <a:off x="6934200" y="914400"/>
            <a:ext cx="3352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a:latin typeface="Arial" panose="020B0604020202020204" pitchFamily="34" charset="0"/>
              </a:rPr>
              <a:t>Cardiff University</a:t>
            </a:r>
          </a:p>
          <a:p>
            <a:pPr eaLnBrk="1" hangingPunct="1">
              <a:spcBef>
                <a:spcPct val="0"/>
              </a:spcBef>
              <a:buClrTx/>
              <a:buSzTx/>
              <a:buFontTx/>
              <a:buNone/>
            </a:pPr>
            <a:r>
              <a:rPr lang="en-US" altLang="en-US" sz="1100">
                <a:latin typeface="Arial" panose="020B0604020202020204" pitchFamily="34" charset="0"/>
              </a:rPr>
              <a:t>https://ilrb.cf.ac.uk/plagiarism/tutorial/whento1.html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53BE1-D2E2-4E46-987E-211A9D500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080" y="2530227"/>
            <a:ext cx="3401568" cy="1495794"/>
          </a:xfrm>
          <a:noFill/>
          <a:ln>
            <a:solidFill>
              <a:srgbClr val="FFFFFF"/>
            </a:solidFill>
          </a:ln>
        </p:spPr>
        <p:txBody>
          <a:bodyPr>
            <a:normAutofit/>
          </a:bodyPr>
          <a:lstStyle/>
          <a:p>
            <a:r>
              <a:rPr lang="en-US" sz="2600">
                <a:solidFill>
                  <a:srgbClr val="FFFFFF"/>
                </a:solidFill>
              </a:rPr>
              <a:t>Paraphrasing versus plagiarism</a:t>
            </a:r>
          </a:p>
        </p:txBody>
      </p:sp>
      <p:sp useBgFill="1">
        <p:nvSpPr>
          <p:cNvPr id="13" name="Rectangle 12">
            <a:extLst>
              <a:ext uri="{FF2B5EF4-FFF2-40B4-BE49-F238E27FC236}">
                <a16:creationId xmlns:a16="http://schemas.microsoft.com/office/drawing/2014/main" id="{FFB9713E-9F53-4A50-BDAA-CEB2A263B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378C6E51-E5C1-4721-B1C2-B7425DFD6F58}"/>
              </a:ext>
            </a:extLst>
          </p:cNvPr>
          <p:cNvGraphicFramePr>
            <a:graphicFrameLocks noGrp="1"/>
          </p:cNvGraphicFramePr>
          <p:nvPr>
            <p:ph idx="1"/>
            <p:extLst>
              <p:ext uri="{D42A27DB-BD31-4B8C-83A1-F6EECF244321}">
                <p14:modId xmlns:p14="http://schemas.microsoft.com/office/powerpoint/2010/main" val="2856877671"/>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441541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57AF185-16F7-49B8-883C-70E43B502900}"/>
              </a:ext>
            </a:extLst>
          </p:cNvPr>
          <p:cNvSpPr>
            <a:spLocks noGrp="1"/>
          </p:cNvSpPr>
          <p:nvPr>
            <p:ph type="title"/>
          </p:nvPr>
        </p:nvSpPr>
        <p:spPr>
          <a:xfrm>
            <a:off x="804672" y="231228"/>
            <a:ext cx="4548562" cy="1570939"/>
          </a:xfrm>
          <a:solidFill>
            <a:srgbClr val="FFFFFF"/>
          </a:solidFill>
          <a:ln>
            <a:solidFill>
              <a:srgbClr val="404040"/>
            </a:solidFill>
          </a:ln>
        </p:spPr>
        <p:txBody>
          <a:bodyPr>
            <a:noAutofit/>
          </a:bodyPr>
          <a:lstStyle/>
          <a:p>
            <a:pPr>
              <a:defRPr/>
            </a:pPr>
            <a:r>
              <a:rPr lang="en-US" sz="2400" dirty="0">
                <a:solidFill>
                  <a:srgbClr val="262626"/>
                </a:solidFill>
              </a:rPr>
              <a:t>Test Your Knowledge</a:t>
            </a:r>
            <a:br>
              <a:rPr lang="en-US" sz="2400" dirty="0">
                <a:solidFill>
                  <a:srgbClr val="262626"/>
                </a:solidFill>
              </a:rPr>
            </a:br>
            <a:r>
              <a:rPr lang="en-US" sz="2400" dirty="0">
                <a:solidFill>
                  <a:srgbClr val="262626"/>
                </a:solidFill>
                <a:effectLst>
                  <a:outerShdw blurRad="38100" dist="38100" dir="2700000" algn="tl">
                    <a:srgbClr val="000000">
                      <a:alpha val="43137"/>
                    </a:srgbClr>
                  </a:outerShdw>
                </a:effectLst>
              </a:rPr>
              <a:t>Avoiding Plagiarism (2007). </a:t>
            </a:r>
            <a:br>
              <a:rPr lang="en-US" sz="2400" dirty="0">
                <a:solidFill>
                  <a:srgbClr val="262626"/>
                </a:solidFill>
                <a:effectLst>
                  <a:outerShdw blurRad="38100" dist="38100" dir="2700000" algn="tl">
                    <a:srgbClr val="000000">
                      <a:alpha val="43137"/>
                    </a:srgbClr>
                  </a:outerShdw>
                </a:effectLst>
              </a:rPr>
            </a:br>
            <a:r>
              <a:rPr lang="en-US" sz="1200" dirty="0">
                <a:solidFill>
                  <a:srgbClr val="262626"/>
                </a:solidFill>
                <a:effectLst>
                  <a:outerShdw blurRad="38100" dist="38100" dir="2700000" algn="tl">
                    <a:srgbClr val="000000">
                      <a:alpha val="43137"/>
                    </a:srgbClr>
                  </a:outerShdw>
                </a:effectLst>
              </a:rPr>
              <a:t>Cardiff University (http://ilrb.cf.ac.uk/plagiarism/tutorial/whatis2.html)</a:t>
            </a:r>
            <a:endParaRPr lang="en-US" sz="1200" dirty="0">
              <a:solidFill>
                <a:srgbClr val="262626"/>
              </a:solidFill>
            </a:endParaRPr>
          </a:p>
        </p:txBody>
      </p:sp>
      <p:sp>
        <p:nvSpPr>
          <p:cNvPr id="20482" name="Content Placeholder 1">
            <a:extLst>
              <a:ext uri="{FF2B5EF4-FFF2-40B4-BE49-F238E27FC236}">
                <a16:creationId xmlns:a16="http://schemas.microsoft.com/office/drawing/2014/main" id="{EF917D0A-BED3-4ED9-A00F-68E310BC64DE}"/>
              </a:ext>
            </a:extLst>
          </p:cNvPr>
          <p:cNvSpPr>
            <a:spLocks noGrp="1"/>
          </p:cNvSpPr>
          <p:nvPr>
            <p:ph idx="1"/>
          </p:nvPr>
        </p:nvSpPr>
        <p:spPr>
          <a:xfrm>
            <a:off x="804672" y="2077375"/>
            <a:ext cx="4475892" cy="3823875"/>
          </a:xfrm>
        </p:spPr>
        <p:txBody>
          <a:bodyPr>
            <a:normAutofit fontScale="85000" lnSpcReduction="20000"/>
          </a:bodyPr>
          <a:lstStyle/>
          <a:p>
            <a:pPr algn="ctr">
              <a:buFont typeface="Wingdings 3" panose="05040102010807070707" pitchFamily="18" charset="2"/>
              <a:buNone/>
            </a:pPr>
            <a:endParaRPr lang="en-US" altLang="en-US" sz="2800" dirty="0">
              <a:solidFill>
                <a:srgbClr val="FFFF00"/>
              </a:solidFill>
            </a:endParaRPr>
          </a:p>
          <a:p>
            <a:pPr algn="ctr">
              <a:buFont typeface="Wingdings 3" panose="05040102010807070707" pitchFamily="18" charset="2"/>
              <a:buNone/>
            </a:pPr>
            <a:r>
              <a:rPr lang="en-US" altLang="en-US" sz="2800" dirty="0">
                <a:solidFill>
                  <a:srgbClr val="FFFF00"/>
                </a:solidFill>
              </a:rPr>
              <a:t>Are the following </a:t>
            </a:r>
          </a:p>
          <a:p>
            <a:pPr algn="ctr">
              <a:buFont typeface="Wingdings 3" panose="05040102010807070707" pitchFamily="18" charset="2"/>
              <a:buNone/>
            </a:pPr>
            <a:r>
              <a:rPr lang="en-US" altLang="en-US" sz="2800" dirty="0">
                <a:solidFill>
                  <a:srgbClr val="FFFF00"/>
                </a:solidFill>
              </a:rPr>
              <a:t>examples of plagiarism?</a:t>
            </a:r>
            <a:endParaRPr lang="en-US" altLang="en-US" sz="3000" dirty="0">
              <a:solidFill>
                <a:srgbClr val="FFFF00"/>
              </a:solidFill>
            </a:endParaRPr>
          </a:p>
          <a:p>
            <a:pPr algn="ctr">
              <a:buFont typeface="Wingdings 3" panose="05040102010807070707" pitchFamily="18" charset="2"/>
              <a:buNone/>
            </a:pPr>
            <a:r>
              <a:rPr lang="en-US" altLang="en-US" sz="4300" dirty="0">
                <a:solidFill>
                  <a:srgbClr val="FF0000"/>
                </a:solidFill>
              </a:rPr>
              <a:t>YES</a:t>
            </a:r>
            <a:r>
              <a:rPr lang="en-US" altLang="en-US" sz="4300" dirty="0">
                <a:solidFill>
                  <a:srgbClr val="00B050"/>
                </a:solidFill>
              </a:rPr>
              <a:t> </a:t>
            </a:r>
            <a:r>
              <a:rPr lang="en-US" altLang="en-US" sz="4300" dirty="0">
                <a:solidFill>
                  <a:schemeClr val="tx1"/>
                </a:solidFill>
              </a:rPr>
              <a:t>or </a:t>
            </a:r>
            <a:r>
              <a:rPr lang="en-US" altLang="en-US" sz="4300" dirty="0">
                <a:solidFill>
                  <a:srgbClr val="00B050"/>
                </a:solidFill>
              </a:rPr>
              <a:t>NO</a:t>
            </a:r>
          </a:p>
          <a:p>
            <a:pPr algn="ctr">
              <a:buFont typeface="Wingdings 3" panose="05040102010807070707" pitchFamily="18" charset="2"/>
              <a:buNone/>
            </a:pPr>
            <a:endParaRPr lang="en-US" altLang="en-US" sz="2800" dirty="0">
              <a:solidFill>
                <a:srgbClr val="FFFFFF"/>
              </a:solidFill>
            </a:endParaRPr>
          </a:p>
          <a:p>
            <a:pPr algn="ctr">
              <a:buFont typeface="Wingdings 3" panose="05040102010807070707" pitchFamily="18" charset="2"/>
              <a:buNone/>
            </a:pPr>
            <a:r>
              <a:rPr lang="en-US" altLang="en-US" sz="2800" dirty="0">
                <a:solidFill>
                  <a:srgbClr val="FFFFFF"/>
                </a:solidFill>
              </a:rPr>
              <a:t>1.	Copying and pasting a paragraph of text from a web site without enclosing it in quotation marks and referencing the source.</a:t>
            </a:r>
          </a:p>
        </p:txBody>
      </p:sp>
      <p:sp>
        <p:nvSpPr>
          <p:cNvPr id="75" name="Rectangle 74">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Books">
            <a:extLst>
              <a:ext uri="{FF2B5EF4-FFF2-40B4-BE49-F238E27FC236}">
                <a16:creationId xmlns:a16="http://schemas.microsoft.com/office/drawing/2014/main" id="{4CDDB6A6-D8C8-4867-B8C8-0D338FEAAA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4692" y="1190881"/>
            <a:ext cx="4159568" cy="41595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B4244953-5868-4616-A540-D651896C238B}"/>
              </a:ext>
            </a:extLst>
          </p:cNvPr>
          <p:cNvSpPr>
            <a:spLocks noGrp="1"/>
          </p:cNvSpPr>
          <p:nvPr>
            <p:ph idx="1"/>
          </p:nvPr>
        </p:nvSpPr>
        <p:spPr>
          <a:xfrm>
            <a:off x="804672" y="1296141"/>
            <a:ext cx="4475892" cy="4605110"/>
          </a:xfrm>
        </p:spPr>
        <p:txBody>
          <a:bodyPr>
            <a:normAutofit lnSpcReduction="10000"/>
          </a:bodyPr>
          <a:lstStyle/>
          <a:p>
            <a:pPr marL="623887" indent="-514350">
              <a:buNone/>
              <a:defRPr/>
            </a:pPr>
            <a:endParaRPr lang="en-US" sz="2800" dirty="0">
              <a:solidFill>
                <a:srgbClr val="FFFFFF"/>
              </a:solidFill>
            </a:endParaRPr>
          </a:p>
          <a:p>
            <a:pPr marL="623887" indent="-514350" algn="ctr">
              <a:buNone/>
              <a:defRPr/>
            </a:pPr>
            <a:r>
              <a:rPr lang="en-US" sz="2800" dirty="0">
                <a:solidFill>
                  <a:srgbClr val="FFFFFF"/>
                </a:solidFill>
              </a:rPr>
              <a:t>	</a:t>
            </a:r>
            <a:r>
              <a:rPr lang="en-US" sz="2800" dirty="0">
                <a:solidFill>
                  <a:srgbClr val="00B050"/>
                </a:solidFill>
              </a:rPr>
              <a:t>	</a:t>
            </a:r>
            <a:r>
              <a:rPr lang="en-US" sz="2800" b="1" dirty="0">
                <a:solidFill>
                  <a:srgbClr val="FF0000"/>
                </a:solidFill>
              </a:rPr>
              <a:t>Yes</a:t>
            </a:r>
            <a:r>
              <a:rPr lang="en-US" sz="2800" dirty="0">
                <a:solidFill>
                  <a:srgbClr val="FF0000"/>
                </a:solidFill>
              </a:rPr>
              <a:t>.  </a:t>
            </a:r>
            <a:r>
              <a:rPr lang="en-US" sz="2800" dirty="0">
                <a:solidFill>
                  <a:srgbClr val="FFFFFF"/>
                </a:solidFill>
              </a:rPr>
              <a:t>This is probably</a:t>
            </a:r>
          </a:p>
          <a:p>
            <a:pPr marL="623887" indent="-514350" algn="ctr">
              <a:buNone/>
              <a:defRPr/>
            </a:pPr>
            <a:r>
              <a:rPr lang="en-US" sz="2800" dirty="0">
                <a:solidFill>
                  <a:srgbClr val="FFFFFF"/>
                </a:solidFill>
              </a:rPr>
              <a:t>the most well known 	form of plagiarism.  When you copy the exact words from another source you 	must enclose them in the quotation marks 	and provide a reference.</a:t>
            </a:r>
          </a:p>
          <a:p>
            <a:pPr marL="623887" indent="-514350">
              <a:buFont typeface="Wingdings 3" panose="05040102010807070707" pitchFamily="18" charset="2"/>
              <a:buAutoNum type="arabicPeriod"/>
              <a:defRPr/>
            </a:pPr>
            <a:endParaRPr lang="en-US" dirty="0">
              <a:solidFill>
                <a:srgbClr val="FFFFFF"/>
              </a:solidFill>
            </a:endParaRPr>
          </a:p>
          <a:p>
            <a:pPr>
              <a:defRPr/>
            </a:pPr>
            <a:endParaRPr lang="en-US" dirty="0">
              <a:solidFill>
                <a:srgbClr val="FFFFFF"/>
              </a:solidFill>
            </a:endParaRPr>
          </a:p>
        </p:txBody>
      </p:sp>
      <p:sp>
        <p:nvSpPr>
          <p:cNvPr id="11" name="Rectangle 10">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encil">
            <a:extLst>
              <a:ext uri="{FF2B5EF4-FFF2-40B4-BE49-F238E27FC236}">
                <a16:creationId xmlns:a16="http://schemas.microsoft.com/office/drawing/2014/main" id="{67F1DAE7-34F0-47F5-992D-7E967D8B03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4692" y="1190881"/>
            <a:ext cx="4159568" cy="415956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Content Placeholder 1">
            <a:extLst>
              <a:ext uri="{FF2B5EF4-FFF2-40B4-BE49-F238E27FC236}">
                <a16:creationId xmlns:a16="http://schemas.microsoft.com/office/drawing/2014/main" id="{F94151D5-06F3-4CCB-871E-96F3F7324F2E}"/>
              </a:ext>
            </a:extLst>
          </p:cNvPr>
          <p:cNvSpPr>
            <a:spLocks noGrp="1"/>
          </p:cNvSpPr>
          <p:nvPr>
            <p:ph idx="1"/>
          </p:nvPr>
        </p:nvSpPr>
        <p:spPr>
          <a:xfrm>
            <a:off x="798511" y="1411643"/>
            <a:ext cx="4475892" cy="3042547"/>
          </a:xfrm>
        </p:spPr>
        <p:txBody>
          <a:bodyPr>
            <a:normAutofit/>
          </a:bodyPr>
          <a:lstStyle/>
          <a:p>
            <a:endParaRPr lang="en-US" altLang="en-US" sz="2800" dirty="0">
              <a:solidFill>
                <a:srgbClr val="FFFFFF"/>
              </a:solidFill>
            </a:endParaRPr>
          </a:p>
          <a:p>
            <a:pPr marL="623887" indent="-514350">
              <a:buNone/>
              <a:defRPr/>
            </a:pPr>
            <a:r>
              <a:rPr lang="en-US" altLang="en-US" sz="2800" dirty="0">
                <a:solidFill>
                  <a:srgbClr val="FFFFFF"/>
                </a:solidFill>
              </a:rPr>
              <a:t>2.	Using the ideas of another author without providing a reference, even if you write them in your own words.</a:t>
            </a:r>
          </a:p>
        </p:txBody>
      </p:sp>
      <p:sp>
        <p:nvSpPr>
          <p:cNvPr id="75" name="Rectangle 74">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Website">
            <a:extLst>
              <a:ext uri="{FF2B5EF4-FFF2-40B4-BE49-F238E27FC236}">
                <a16:creationId xmlns:a16="http://schemas.microsoft.com/office/drawing/2014/main" id="{368FE819-8187-420A-B0B1-6B94429433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4692" y="1190881"/>
            <a:ext cx="4159568" cy="41595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256013B9-1F28-4E1A-8BD4-F6DB866525D3}"/>
              </a:ext>
            </a:extLst>
          </p:cNvPr>
          <p:cNvSpPr>
            <a:spLocks noGrp="1"/>
          </p:cNvSpPr>
          <p:nvPr>
            <p:ph idx="1"/>
          </p:nvPr>
        </p:nvSpPr>
        <p:spPr>
          <a:xfrm>
            <a:off x="640080" y="1473787"/>
            <a:ext cx="4475892" cy="3042547"/>
          </a:xfrm>
        </p:spPr>
        <p:txBody>
          <a:bodyPr>
            <a:normAutofit lnSpcReduction="10000"/>
          </a:bodyPr>
          <a:lstStyle/>
          <a:p>
            <a:pPr marL="623887" indent="-514350">
              <a:lnSpc>
                <a:spcPct val="90000"/>
              </a:lnSpc>
              <a:buNone/>
              <a:defRPr/>
            </a:pPr>
            <a:endParaRPr lang="en-US" sz="3200" dirty="0">
              <a:solidFill>
                <a:srgbClr val="FFFFFF"/>
              </a:solidFill>
            </a:endParaRPr>
          </a:p>
          <a:p>
            <a:pPr marL="623887" indent="-514350">
              <a:lnSpc>
                <a:spcPct val="90000"/>
              </a:lnSpc>
              <a:buNone/>
              <a:defRPr/>
            </a:pPr>
            <a:r>
              <a:rPr lang="en-US" sz="3200" dirty="0">
                <a:solidFill>
                  <a:srgbClr val="FFFFFF"/>
                </a:solidFill>
              </a:rPr>
              <a:t>		</a:t>
            </a:r>
            <a:r>
              <a:rPr lang="en-US" sz="3200" dirty="0">
                <a:solidFill>
                  <a:srgbClr val="FF0000"/>
                </a:solidFill>
              </a:rPr>
              <a:t>Yes.  </a:t>
            </a:r>
            <a:r>
              <a:rPr lang="en-US" sz="3200" dirty="0">
                <a:solidFill>
                  <a:srgbClr val="FFFFFF"/>
                </a:solidFill>
              </a:rPr>
              <a:t>Even if you do not directly copy the 	author’s words you must  provide a reference when you talk about their ideas.</a:t>
            </a:r>
          </a:p>
          <a:p>
            <a:pPr marL="623887" indent="-514350">
              <a:lnSpc>
                <a:spcPct val="90000"/>
              </a:lnSpc>
              <a:buNone/>
              <a:defRPr/>
            </a:pPr>
            <a:endParaRPr lang="en-US" dirty="0">
              <a:solidFill>
                <a:srgbClr val="FFFFFF"/>
              </a:solidFill>
            </a:endParaRPr>
          </a:p>
        </p:txBody>
      </p:sp>
      <p:sp>
        <p:nvSpPr>
          <p:cNvPr id="11" name="Rectangle 10">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log">
            <a:extLst>
              <a:ext uri="{FF2B5EF4-FFF2-40B4-BE49-F238E27FC236}">
                <a16:creationId xmlns:a16="http://schemas.microsoft.com/office/drawing/2014/main" id="{DA48F3D4-F41E-486F-9C30-A6BF02A927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4692" y="1190881"/>
            <a:ext cx="4159568" cy="41595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a:solidFill>
                  <a:srgbClr val="262626"/>
                </a:solidFill>
              </a:rPr>
              <a:t>DSS CALL TO ACTION!</a:t>
            </a:r>
          </a:p>
        </p:txBody>
      </p:sp>
      <p:sp>
        <p:nvSpPr>
          <p:cNvPr id="3" name="Content Placeholder 2"/>
          <p:cNvSpPr>
            <a:spLocks noGrp="1"/>
          </p:cNvSpPr>
          <p:nvPr>
            <p:ph idx="1"/>
          </p:nvPr>
        </p:nvSpPr>
        <p:spPr>
          <a:xfrm>
            <a:off x="804672" y="2858703"/>
            <a:ext cx="4475892" cy="3042547"/>
          </a:xfrm>
        </p:spPr>
        <p:txBody>
          <a:bodyPr>
            <a:normAutofit/>
          </a:bodyPr>
          <a:lstStyle/>
          <a:p>
            <a:pPr lvl="0"/>
            <a:r>
              <a:rPr lang="en-US">
                <a:solidFill>
                  <a:srgbClr val="FFFFFF"/>
                </a:solidFill>
              </a:rPr>
              <a:t>Introductions</a:t>
            </a:r>
          </a:p>
          <a:p>
            <a:pPr lvl="0"/>
            <a:r>
              <a:rPr lang="en-US">
                <a:solidFill>
                  <a:srgbClr val="FFFFFF"/>
                </a:solidFill>
              </a:rPr>
              <a:t>Two plagiarism cases just last month</a:t>
            </a:r>
          </a:p>
          <a:p>
            <a:pPr lvl="0"/>
            <a:r>
              <a:rPr lang="en-US">
                <a:solidFill>
                  <a:srgbClr val="FFFFFF"/>
                </a:solidFill>
              </a:rPr>
              <a:t>DSS Response</a:t>
            </a:r>
          </a:p>
          <a:p>
            <a:endParaRPr lang="en-US">
              <a:solidFill>
                <a:srgbClr val="FFFFFF"/>
              </a:solidFill>
            </a:endParaRPr>
          </a:p>
        </p:txBody>
      </p:sp>
      <p:sp>
        <p:nvSpPr>
          <p:cNvPr id="11" name="Rectangle 10">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7064692" y="1606838"/>
            <a:ext cx="4159568" cy="3327654"/>
          </a:xfrm>
          <a:prstGeom prst="rect">
            <a:avLst/>
          </a:prstGeom>
        </p:spPr>
      </p:pic>
    </p:spTree>
    <p:extLst>
      <p:ext uri="{BB962C8B-B14F-4D97-AF65-F5344CB8AC3E}">
        <p14:creationId xmlns:p14="http://schemas.microsoft.com/office/powerpoint/2010/main" val="1859961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Content Placeholder 1">
            <a:extLst>
              <a:ext uri="{FF2B5EF4-FFF2-40B4-BE49-F238E27FC236}">
                <a16:creationId xmlns:a16="http://schemas.microsoft.com/office/drawing/2014/main" id="{5891B46C-1EC9-4DBB-A2A6-50D027364BDC}"/>
              </a:ext>
            </a:extLst>
          </p:cNvPr>
          <p:cNvSpPr>
            <a:spLocks noGrp="1"/>
          </p:cNvSpPr>
          <p:nvPr>
            <p:ph idx="1"/>
          </p:nvPr>
        </p:nvSpPr>
        <p:spPr>
          <a:xfrm>
            <a:off x="803148" y="1003177"/>
            <a:ext cx="4477416" cy="4898073"/>
          </a:xfrm>
        </p:spPr>
        <p:txBody>
          <a:bodyPr>
            <a:normAutofit/>
          </a:bodyPr>
          <a:lstStyle/>
          <a:p>
            <a:pPr>
              <a:buFont typeface="Wingdings 3" panose="05040102010807070707" pitchFamily="18" charset="2"/>
              <a:buNone/>
            </a:pPr>
            <a:endParaRPr lang="en-US" altLang="en-US" sz="3200" dirty="0">
              <a:solidFill>
                <a:srgbClr val="FFFFFF"/>
              </a:solidFill>
            </a:endParaRPr>
          </a:p>
          <a:p>
            <a:pPr>
              <a:buFont typeface="Wingdings 3" panose="05040102010807070707" pitchFamily="18" charset="2"/>
              <a:buNone/>
            </a:pPr>
            <a:r>
              <a:rPr lang="en-US" altLang="en-US" sz="3200" dirty="0">
                <a:solidFill>
                  <a:srgbClr val="FFFFFF"/>
                </a:solidFill>
              </a:rPr>
              <a:t>3.	Claim work produced by another student as your own.</a:t>
            </a:r>
          </a:p>
        </p:txBody>
      </p:sp>
      <p:sp>
        <p:nvSpPr>
          <p:cNvPr id="75" name="Rectangle 74">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RobotOutline">
            <a:extLst>
              <a:ext uri="{FF2B5EF4-FFF2-40B4-BE49-F238E27FC236}">
                <a16:creationId xmlns:a16="http://schemas.microsoft.com/office/drawing/2014/main" id="{1EFEA544-A0F1-400E-9285-05C4FEE5C1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4692" y="1190881"/>
            <a:ext cx="4159568" cy="415956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Content Placeholder 1">
            <a:extLst>
              <a:ext uri="{FF2B5EF4-FFF2-40B4-BE49-F238E27FC236}">
                <a16:creationId xmlns:a16="http://schemas.microsoft.com/office/drawing/2014/main" id="{93F683B3-70C2-4194-9552-F78D331D798B}"/>
              </a:ext>
            </a:extLst>
          </p:cNvPr>
          <p:cNvSpPr>
            <a:spLocks noGrp="1"/>
          </p:cNvSpPr>
          <p:nvPr>
            <p:ph idx="1"/>
          </p:nvPr>
        </p:nvSpPr>
        <p:spPr>
          <a:xfrm>
            <a:off x="803148" y="806357"/>
            <a:ext cx="4477416" cy="5094893"/>
          </a:xfrm>
        </p:spPr>
        <p:txBody>
          <a:bodyPr>
            <a:normAutofit fontScale="92500" lnSpcReduction="20000"/>
          </a:bodyPr>
          <a:lstStyle/>
          <a:p>
            <a:endParaRPr lang="en-US" altLang="en-US" dirty="0">
              <a:solidFill>
                <a:srgbClr val="FFFFFF"/>
              </a:solidFill>
            </a:endParaRPr>
          </a:p>
          <a:p>
            <a:pPr>
              <a:buFont typeface="Wingdings 3" panose="05040102010807070707" pitchFamily="18" charset="2"/>
              <a:buNone/>
            </a:pPr>
            <a:endParaRPr lang="en-US" altLang="en-US" sz="3200" dirty="0">
              <a:solidFill>
                <a:srgbClr val="FFFFFF"/>
              </a:solidFill>
            </a:endParaRPr>
          </a:p>
          <a:p>
            <a:pPr algn="ctr">
              <a:buFont typeface="Wingdings 3" panose="05040102010807070707" pitchFamily="18" charset="2"/>
              <a:buNone/>
            </a:pPr>
            <a:r>
              <a:rPr lang="en-US" altLang="en-US" sz="3200" dirty="0">
                <a:solidFill>
                  <a:srgbClr val="FFFFFF"/>
                </a:solidFill>
              </a:rPr>
              <a:t>		</a:t>
            </a:r>
            <a:r>
              <a:rPr lang="en-US" altLang="en-US" sz="3200" b="1" dirty="0">
                <a:solidFill>
                  <a:srgbClr val="FF0000"/>
                </a:solidFill>
              </a:rPr>
              <a:t>Yes</a:t>
            </a:r>
            <a:r>
              <a:rPr lang="en-US" altLang="en-US" sz="3200" dirty="0">
                <a:solidFill>
                  <a:srgbClr val="FF0000"/>
                </a:solidFill>
              </a:rPr>
              <a:t>.  </a:t>
            </a:r>
            <a:r>
              <a:rPr lang="en-US" altLang="en-US" sz="3200" dirty="0">
                <a:solidFill>
                  <a:srgbClr val="FFFFFF"/>
                </a:solidFill>
              </a:rPr>
              <a:t>This is a form of</a:t>
            </a:r>
          </a:p>
          <a:p>
            <a:pPr algn="ctr">
              <a:buFont typeface="Wingdings 3" panose="05040102010807070707" pitchFamily="18" charset="2"/>
              <a:buNone/>
            </a:pPr>
            <a:r>
              <a:rPr lang="en-US" altLang="en-US" sz="3200" dirty="0">
                <a:solidFill>
                  <a:srgbClr val="FFFFFF"/>
                </a:solidFill>
              </a:rPr>
              <a:t>plagiarism.  Buying, 	stealing or copying a paper to produce your work is plagiarism.  Collaborating with another student (unless instructed by your professor) is also plagiarism.</a:t>
            </a:r>
          </a:p>
        </p:txBody>
      </p:sp>
      <p:sp>
        <p:nvSpPr>
          <p:cNvPr id="75" name="Rectangle 74">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Footer">
            <a:extLst>
              <a:ext uri="{FF2B5EF4-FFF2-40B4-BE49-F238E27FC236}">
                <a16:creationId xmlns:a16="http://schemas.microsoft.com/office/drawing/2014/main" id="{766D0A5F-6F43-46B3-8F41-889D2938A2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4692" y="1190881"/>
            <a:ext cx="4159568" cy="415956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3FEB548C-02D1-487C-A135-E3A55EAAD810}"/>
              </a:ext>
            </a:extLst>
          </p:cNvPr>
          <p:cNvSpPr>
            <a:spLocks noGrp="1"/>
          </p:cNvSpPr>
          <p:nvPr>
            <p:ph idx="1"/>
          </p:nvPr>
        </p:nvSpPr>
        <p:spPr>
          <a:xfrm>
            <a:off x="804672" y="1438183"/>
            <a:ext cx="4475892" cy="4463067"/>
          </a:xfrm>
        </p:spPr>
        <p:txBody>
          <a:bodyPr>
            <a:normAutofit/>
          </a:bodyPr>
          <a:lstStyle/>
          <a:p>
            <a:pPr>
              <a:buFont typeface="Wingdings 3" panose="05040102010807070707" pitchFamily="18" charset="2"/>
              <a:buNone/>
              <a:defRPr/>
            </a:pPr>
            <a:endParaRPr lang="en-US" dirty="0">
              <a:solidFill>
                <a:srgbClr val="FFFFFF"/>
              </a:solidFill>
            </a:endParaRPr>
          </a:p>
          <a:p>
            <a:pPr marL="623887" indent="-514350" algn="ctr">
              <a:buNone/>
              <a:defRPr/>
            </a:pPr>
            <a:r>
              <a:rPr lang="en-US" sz="3200" dirty="0">
                <a:solidFill>
                  <a:srgbClr val="FFFFFF"/>
                </a:solidFill>
              </a:rPr>
              <a:t>4.		Copy a diagram or data table from a web 	site, providing a reference for the source underneath.</a:t>
            </a:r>
          </a:p>
          <a:p>
            <a:pPr marL="623887" indent="-514350">
              <a:buFont typeface="Wingdings 3" panose="05040102010807070707" pitchFamily="18" charset="2"/>
              <a:buAutoNum type="arabicPeriod" startAt="4"/>
              <a:defRPr/>
            </a:pPr>
            <a:endParaRPr lang="en-US" dirty="0">
              <a:solidFill>
                <a:srgbClr val="FFFFFF"/>
              </a:solidFill>
            </a:endParaRPr>
          </a:p>
          <a:p>
            <a:pPr marL="623887" indent="-514350">
              <a:buNone/>
              <a:defRPr/>
            </a:pPr>
            <a:endParaRPr lang="en-US" dirty="0">
              <a:solidFill>
                <a:srgbClr val="FFFFFF"/>
              </a:solidFill>
            </a:endParaRPr>
          </a:p>
        </p:txBody>
      </p:sp>
      <p:sp>
        <p:nvSpPr>
          <p:cNvPr id="11" name="Rectangle 10">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Website">
            <a:extLst>
              <a:ext uri="{FF2B5EF4-FFF2-40B4-BE49-F238E27FC236}">
                <a16:creationId xmlns:a16="http://schemas.microsoft.com/office/drawing/2014/main" id="{805B84A0-4722-4C7E-BB30-37A4101922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4692" y="1190881"/>
            <a:ext cx="4159568" cy="415956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Content Placeholder 1">
            <a:extLst>
              <a:ext uri="{FF2B5EF4-FFF2-40B4-BE49-F238E27FC236}">
                <a16:creationId xmlns:a16="http://schemas.microsoft.com/office/drawing/2014/main" id="{4E75C3B2-65E7-4078-A3F6-E5118CCC473E}"/>
              </a:ext>
            </a:extLst>
          </p:cNvPr>
          <p:cNvSpPr>
            <a:spLocks noGrp="1"/>
          </p:cNvSpPr>
          <p:nvPr>
            <p:ph idx="1"/>
          </p:nvPr>
        </p:nvSpPr>
        <p:spPr>
          <a:xfrm>
            <a:off x="804672" y="806357"/>
            <a:ext cx="4475892" cy="5094893"/>
          </a:xfrm>
        </p:spPr>
        <p:txBody>
          <a:bodyPr>
            <a:normAutofit/>
          </a:bodyPr>
          <a:lstStyle/>
          <a:p>
            <a:pPr marL="107950" indent="0" algn="ctr">
              <a:buNone/>
            </a:pPr>
            <a:endParaRPr lang="en-US" altLang="en-US" sz="3200" dirty="0">
              <a:solidFill>
                <a:srgbClr val="FFFFFF"/>
              </a:solidFill>
            </a:endParaRPr>
          </a:p>
          <a:p>
            <a:pPr marL="622300" indent="-514350" algn="ctr">
              <a:buNone/>
            </a:pPr>
            <a:r>
              <a:rPr lang="en-US" altLang="en-US" sz="3200" dirty="0">
                <a:solidFill>
                  <a:srgbClr val="FFFFFF"/>
                </a:solidFill>
              </a:rPr>
              <a:t>		</a:t>
            </a:r>
            <a:r>
              <a:rPr lang="en-US" altLang="en-US" sz="3200" b="1" dirty="0">
                <a:solidFill>
                  <a:srgbClr val="00B050"/>
                </a:solidFill>
              </a:rPr>
              <a:t>No</a:t>
            </a:r>
            <a:r>
              <a:rPr lang="en-US" altLang="en-US" sz="3200" dirty="0">
                <a:solidFill>
                  <a:srgbClr val="00B050"/>
                </a:solidFill>
              </a:rPr>
              <a:t>.  </a:t>
            </a:r>
            <a:r>
              <a:rPr lang="en-US" altLang="en-US" sz="3200" dirty="0">
                <a:solidFill>
                  <a:srgbClr val="FFFFFF"/>
                </a:solidFill>
              </a:rPr>
              <a:t>You can include a table, diagram or 	image from another source as long as you 	provide a reference.</a:t>
            </a:r>
          </a:p>
        </p:txBody>
      </p:sp>
      <p:sp>
        <p:nvSpPr>
          <p:cNvPr id="75" name="Rectangle 74">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Fingerprint2">
            <a:extLst>
              <a:ext uri="{FF2B5EF4-FFF2-40B4-BE49-F238E27FC236}">
                <a16:creationId xmlns:a16="http://schemas.microsoft.com/office/drawing/2014/main" id="{B79FC1A2-A031-4BA1-A6EC-39396BBD9A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4692" y="1190881"/>
            <a:ext cx="4159568" cy="415956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Content Placeholder 1">
            <a:extLst>
              <a:ext uri="{FF2B5EF4-FFF2-40B4-BE49-F238E27FC236}">
                <a16:creationId xmlns:a16="http://schemas.microsoft.com/office/drawing/2014/main" id="{92F43FD8-4DBF-4857-96E8-1A7DCCC78BDC}"/>
              </a:ext>
            </a:extLst>
          </p:cNvPr>
          <p:cNvSpPr>
            <a:spLocks noGrp="1"/>
          </p:cNvSpPr>
          <p:nvPr>
            <p:ph idx="1"/>
          </p:nvPr>
        </p:nvSpPr>
        <p:spPr>
          <a:xfrm>
            <a:off x="804672" y="985421"/>
            <a:ext cx="4475892" cy="4915829"/>
          </a:xfrm>
        </p:spPr>
        <p:txBody>
          <a:bodyPr>
            <a:noAutofit/>
          </a:bodyPr>
          <a:lstStyle/>
          <a:p>
            <a:pPr algn="ctr">
              <a:buFont typeface="Wingdings 3" panose="05040102010807070707" pitchFamily="18" charset="2"/>
              <a:buNone/>
            </a:pPr>
            <a:endParaRPr lang="en-US" altLang="en-US" sz="3200" dirty="0">
              <a:solidFill>
                <a:srgbClr val="FFFFFF"/>
              </a:solidFill>
            </a:endParaRPr>
          </a:p>
          <a:p>
            <a:pPr algn="ctr">
              <a:buFont typeface="Wingdings 3" panose="05040102010807070707" pitchFamily="18" charset="2"/>
              <a:buNone/>
            </a:pPr>
            <a:r>
              <a:rPr lang="en-US" altLang="en-US" sz="3200" dirty="0">
                <a:solidFill>
                  <a:srgbClr val="FFFFFF"/>
                </a:solidFill>
              </a:rPr>
              <a:t>5. Copy words from a book or article into your own work, but place quotation marks around them and provide a citation, including page number.  </a:t>
            </a:r>
          </a:p>
        </p:txBody>
      </p:sp>
      <p:sp>
        <p:nvSpPr>
          <p:cNvPr id="75" name="Rectangle 74">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RightDoubleQuote">
            <a:extLst>
              <a:ext uri="{FF2B5EF4-FFF2-40B4-BE49-F238E27FC236}">
                <a16:creationId xmlns:a16="http://schemas.microsoft.com/office/drawing/2014/main" id="{0E53C3E4-AFC3-4686-89E4-28245F7B74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4692" y="1190881"/>
            <a:ext cx="4159568" cy="415956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3A8F9DA4-1D73-4128-A27B-6C9E88A06D2C}"/>
              </a:ext>
            </a:extLst>
          </p:cNvPr>
          <p:cNvSpPr>
            <a:spLocks noGrp="1"/>
          </p:cNvSpPr>
          <p:nvPr>
            <p:ph idx="1"/>
          </p:nvPr>
        </p:nvSpPr>
        <p:spPr>
          <a:xfrm>
            <a:off x="804672" y="577049"/>
            <a:ext cx="4475892" cy="5324201"/>
          </a:xfrm>
        </p:spPr>
        <p:txBody>
          <a:bodyPr>
            <a:normAutofit lnSpcReduction="10000"/>
          </a:bodyPr>
          <a:lstStyle/>
          <a:p>
            <a:pPr>
              <a:buFont typeface="Wingdings 3" panose="05040102010807070707" pitchFamily="18" charset="2"/>
              <a:buNone/>
              <a:defRPr/>
            </a:pPr>
            <a:endParaRPr lang="en-US" dirty="0">
              <a:solidFill>
                <a:srgbClr val="FFFFFF"/>
              </a:solidFill>
            </a:endParaRPr>
          </a:p>
          <a:p>
            <a:pPr marL="623887" indent="-514350">
              <a:buFont typeface="Wingdings 3" panose="05040102010807070707" pitchFamily="18" charset="2"/>
              <a:buAutoNum type="arabicPeriod" startAt="6"/>
              <a:defRPr/>
            </a:pPr>
            <a:endParaRPr lang="en-US" dirty="0">
              <a:solidFill>
                <a:srgbClr val="FFFFFF"/>
              </a:solidFill>
            </a:endParaRPr>
          </a:p>
          <a:p>
            <a:pPr marL="623887" indent="-514350" algn="ctr">
              <a:buNone/>
              <a:defRPr/>
            </a:pPr>
            <a:r>
              <a:rPr lang="en-US" dirty="0">
                <a:solidFill>
                  <a:srgbClr val="FFFFFF"/>
                </a:solidFill>
              </a:rPr>
              <a:t>	</a:t>
            </a:r>
            <a:r>
              <a:rPr lang="en-US" sz="3200" dirty="0">
                <a:solidFill>
                  <a:srgbClr val="00B050"/>
                </a:solidFill>
              </a:rPr>
              <a:t>	</a:t>
            </a:r>
            <a:r>
              <a:rPr lang="en-US" sz="3200" b="1" dirty="0">
                <a:solidFill>
                  <a:srgbClr val="00B050"/>
                </a:solidFill>
              </a:rPr>
              <a:t>No</a:t>
            </a:r>
            <a:r>
              <a:rPr lang="en-US" sz="3200" dirty="0">
                <a:solidFill>
                  <a:srgbClr val="00B050"/>
                </a:solidFill>
              </a:rPr>
              <a:t>.  </a:t>
            </a:r>
          </a:p>
          <a:p>
            <a:pPr marL="623887" indent="-514350" algn="ctr">
              <a:buNone/>
              <a:defRPr/>
            </a:pPr>
            <a:r>
              <a:rPr lang="en-US" sz="3200" dirty="0">
                <a:solidFill>
                  <a:srgbClr val="FFFFFF"/>
                </a:solidFill>
              </a:rPr>
              <a:t>It is not plagiarism to</a:t>
            </a:r>
          </a:p>
          <a:p>
            <a:pPr marL="623887" indent="-514350" algn="ctr">
              <a:buNone/>
              <a:defRPr/>
            </a:pPr>
            <a:r>
              <a:rPr lang="en-US" sz="3200" dirty="0">
                <a:solidFill>
                  <a:srgbClr val="FFFFFF"/>
                </a:solidFill>
              </a:rPr>
              <a:t>copy words from</a:t>
            </a:r>
          </a:p>
          <a:p>
            <a:pPr marL="623887" indent="-514350" algn="ctr">
              <a:buNone/>
              <a:defRPr/>
            </a:pPr>
            <a:r>
              <a:rPr lang="en-US" sz="3200" dirty="0">
                <a:solidFill>
                  <a:srgbClr val="FFFFFF"/>
                </a:solidFill>
              </a:rPr>
              <a:t>another source as long as you place 	them in quotation marks and provide a 	reference with page number.</a:t>
            </a:r>
          </a:p>
        </p:txBody>
      </p:sp>
      <p:sp>
        <p:nvSpPr>
          <p:cNvPr id="11" name="Rectangle 10">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Pencil">
            <a:extLst>
              <a:ext uri="{FF2B5EF4-FFF2-40B4-BE49-F238E27FC236}">
                <a16:creationId xmlns:a16="http://schemas.microsoft.com/office/drawing/2014/main" id="{D36A3E5C-C186-4528-9B00-061FABC6F4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4692" y="1190881"/>
            <a:ext cx="4159568" cy="415956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BA0EB7-B1AA-43B1-9BA3-B6B011D07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164F3341-629A-4703-AFE1-3417193DE095}"/>
              </a:ext>
            </a:extLst>
          </p:cNvPr>
          <p:cNvSpPr>
            <a:spLocks noGrp="1"/>
          </p:cNvSpPr>
          <p:nvPr>
            <p:ph idx="1"/>
          </p:nvPr>
        </p:nvSpPr>
        <p:spPr>
          <a:xfrm>
            <a:off x="804671" y="640081"/>
            <a:ext cx="5285791" cy="5261170"/>
          </a:xfrm>
        </p:spPr>
        <p:txBody>
          <a:bodyPr>
            <a:normAutofit/>
          </a:bodyPr>
          <a:lstStyle/>
          <a:p>
            <a:pPr>
              <a:lnSpc>
                <a:spcPct val="90000"/>
              </a:lnSpc>
              <a:buFont typeface="Wingdings 3" panose="05040102010807070707" pitchFamily="18" charset="2"/>
              <a:buNone/>
              <a:defRPr/>
            </a:pPr>
            <a:endParaRPr lang="en-US" sz="3200" dirty="0">
              <a:solidFill>
                <a:srgbClr val="FFFFFF"/>
              </a:solidFill>
            </a:endParaRPr>
          </a:p>
          <a:p>
            <a:pPr marL="623887" indent="-514350">
              <a:lnSpc>
                <a:spcPct val="90000"/>
              </a:lnSpc>
              <a:buNone/>
              <a:defRPr/>
            </a:pPr>
            <a:r>
              <a:rPr lang="en-US" sz="3200" dirty="0">
                <a:solidFill>
                  <a:srgbClr val="FFFFFF"/>
                </a:solidFill>
              </a:rPr>
              <a:t>6.		Include a fact or saying in your assignment which is generally known, but without providing a reference.</a:t>
            </a:r>
          </a:p>
        </p:txBody>
      </p:sp>
      <p:sp>
        <p:nvSpPr>
          <p:cNvPr id="11" name="Rectangle 10">
            <a:extLst>
              <a:ext uri="{FF2B5EF4-FFF2-40B4-BE49-F238E27FC236}">
                <a16:creationId xmlns:a16="http://schemas.microsoft.com/office/drawing/2014/main" id="{D9653EDA-1A30-48B1-BF28-9986FD1D2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AF4B266-6894-41F1-94B6-1814A0EFE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Person with Idea">
            <a:extLst>
              <a:ext uri="{FF2B5EF4-FFF2-40B4-BE49-F238E27FC236}">
                <a16:creationId xmlns:a16="http://schemas.microsoft.com/office/drawing/2014/main" id="{0503F806-7C19-459F-A757-075A3E7D4E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5364" y="1592741"/>
            <a:ext cx="3355848" cy="335584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BA0EB7-B1AA-43B1-9BA3-B6B011D07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6CC87D-3F68-4A7F-B322-88208C52CD64}"/>
              </a:ext>
            </a:extLst>
          </p:cNvPr>
          <p:cNvSpPr>
            <a:spLocks noGrp="1"/>
          </p:cNvSpPr>
          <p:nvPr>
            <p:ph idx="1"/>
          </p:nvPr>
        </p:nvSpPr>
        <p:spPr>
          <a:xfrm>
            <a:off x="804671" y="806357"/>
            <a:ext cx="5285791" cy="5094893"/>
          </a:xfrm>
        </p:spPr>
        <p:txBody>
          <a:bodyPr>
            <a:normAutofit fontScale="92500" lnSpcReduction="10000"/>
          </a:bodyPr>
          <a:lstStyle/>
          <a:p>
            <a:pPr marL="623887" indent="-514350" algn="ctr">
              <a:buFont typeface="Wingdings 3" panose="05040102010807070707" pitchFamily="18" charset="2"/>
              <a:buAutoNum type="arabicPeriod" startAt="7"/>
              <a:defRPr/>
            </a:pPr>
            <a:endParaRPr lang="en-US" dirty="0">
              <a:solidFill>
                <a:srgbClr val="FFFFFF"/>
              </a:solidFill>
            </a:endParaRPr>
          </a:p>
          <a:p>
            <a:pPr marL="623887" indent="-514350" algn="ctr">
              <a:buNone/>
              <a:defRPr/>
            </a:pPr>
            <a:r>
              <a:rPr lang="en-US" sz="3200" dirty="0">
                <a:solidFill>
                  <a:srgbClr val="FFFFFF"/>
                </a:solidFill>
              </a:rPr>
              <a:t>		</a:t>
            </a:r>
            <a:r>
              <a:rPr lang="en-US" sz="3200" b="1" dirty="0">
                <a:solidFill>
                  <a:srgbClr val="00B050"/>
                </a:solidFill>
              </a:rPr>
              <a:t>No</a:t>
            </a:r>
            <a:r>
              <a:rPr lang="en-US" sz="3200" dirty="0">
                <a:solidFill>
                  <a:srgbClr val="00B050"/>
                </a:solidFill>
              </a:rPr>
              <a:t>.  </a:t>
            </a:r>
            <a:r>
              <a:rPr lang="en-US" sz="3200" dirty="0">
                <a:solidFill>
                  <a:srgbClr val="FFFFFF"/>
                </a:solidFill>
              </a:rPr>
              <a:t>If a fact is generally well known or 	‘common knowledge’ then you don’t need to reference it.  </a:t>
            </a:r>
          </a:p>
          <a:p>
            <a:pPr marL="623887" indent="-514350" algn="ctr">
              <a:buNone/>
              <a:defRPr/>
            </a:pPr>
            <a:r>
              <a:rPr lang="en-US" sz="3200" dirty="0">
                <a:solidFill>
                  <a:srgbClr val="FFFFFF"/>
                </a:solidFill>
              </a:rPr>
              <a:t> 		(However, if what you may consider to be common 	knowledge may not be well known by others, you must provide a reference)</a:t>
            </a:r>
          </a:p>
          <a:p>
            <a:pPr algn="ctr"/>
            <a:endParaRPr lang="en-US" dirty="0">
              <a:solidFill>
                <a:srgbClr val="FFFFFF"/>
              </a:solidFill>
            </a:endParaRPr>
          </a:p>
        </p:txBody>
      </p:sp>
      <p:sp>
        <p:nvSpPr>
          <p:cNvPr id="11" name="Rectangle 10">
            <a:extLst>
              <a:ext uri="{FF2B5EF4-FFF2-40B4-BE49-F238E27FC236}">
                <a16:creationId xmlns:a16="http://schemas.microsoft.com/office/drawing/2014/main" id="{D9653EDA-1A30-48B1-BF28-9986FD1D2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AF4B266-6894-41F1-94B6-1814A0EFE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RightDoubleQuote">
            <a:extLst>
              <a:ext uri="{FF2B5EF4-FFF2-40B4-BE49-F238E27FC236}">
                <a16:creationId xmlns:a16="http://schemas.microsoft.com/office/drawing/2014/main" id="{9C2F877D-DE3D-4338-95CD-1915B01D0B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5364" y="1592741"/>
            <a:ext cx="3355848" cy="3355848"/>
          </a:xfrm>
          <a:prstGeom prst="rect">
            <a:avLst/>
          </a:prstGeom>
        </p:spPr>
      </p:pic>
    </p:spTree>
    <p:extLst>
      <p:ext uri="{BB962C8B-B14F-4D97-AF65-F5344CB8AC3E}">
        <p14:creationId xmlns:p14="http://schemas.microsoft.com/office/powerpoint/2010/main" val="3966597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6265B06-FB89-4584-AA9A-873006A28CDB}"/>
              </a:ext>
            </a:extLst>
          </p:cNvPr>
          <p:cNvSpPr>
            <a:spLocks noGrp="1"/>
          </p:cNvSpPr>
          <p:nvPr>
            <p:ph idx="1"/>
          </p:nvPr>
        </p:nvSpPr>
        <p:spPr>
          <a:xfrm>
            <a:off x="804672" y="1349407"/>
            <a:ext cx="4475892" cy="4551844"/>
          </a:xfrm>
        </p:spPr>
        <p:txBody>
          <a:bodyPr>
            <a:normAutofit/>
          </a:bodyPr>
          <a:lstStyle/>
          <a:p>
            <a:pPr>
              <a:buFont typeface="Wingdings 3" panose="05040102010807070707" pitchFamily="18" charset="2"/>
              <a:buNone/>
              <a:defRPr/>
            </a:pPr>
            <a:endParaRPr lang="en-US" dirty="0">
              <a:solidFill>
                <a:srgbClr val="FFFFFF"/>
              </a:solidFill>
            </a:endParaRPr>
          </a:p>
          <a:p>
            <a:pPr marL="623887" indent="-514350">
              <a:buNone/>
              <a:defRPr/>
            </a:pPr>
            <a:r>
              <a:rPr lang="en-US" sz="3200" dirty="0">
                <a:solidFill>
                  <a:srgbClr val="FFFFFF"/>
                </a:solidFill>
              </a:rPr>
              <a:t>7.		Incorporate text from another source, 	changing one or two words and providing a citation.</a:t>
            </a:r>
          </a:p>
          <a:p>
            <a:pPr marL="623887" indent="-514350">
              <a:buFont typeface="Wingdings 3" panose="05040102010807070707" pitchFamily="18" charset="2"/>
              <a:buAutoNum type="arabicPeriod" startAt="8"/>
              <a:defRPr/>
            </a:pPr>
            <a:endParaRPr lang="en-US" dirty="0">
              <a:solidFill>
                <a:srgbClr val="FFFFFF"/>
              </a:solidFill>
            </a:endParaRPr>
          </a:p>
          <a:p>
            <a:pPr marL="623887" indent="-514350">
              <a:buNone/>
              <a:defRPr/>
            </a:pPr>
            <a:endParaRPr lang="en-US" dirty="0">
              <a:solidFill>
                <a:srgbClr val="FFFFFF"/>
              </a:solidFill>
            </a:endParaRPr>
          </a:p>
        </p:txBody>
      </p:sp>
      <p:sp>
        <p:nvSpPr>
          <p:cNvPr id="11" name="Rectangle 10">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Pencil">
            <a:extLst>
              <a:ext uri="{FF2B5EF4-FFF2-40B4-BE49-F238E27FC236}">
                <a16:creationId xmlns:a16="http://schemas.microsoft.com/office/drawing/2014/main" id="{319C7923-25A4-4797-8D11-CA27C122E5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4692" y="1190881"/>
            <a:ext cx="4159568" cy="415956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Content Placeholder 1">
            <a:extLst>
              <a:ext uri="{FF2B5EF4-FFF2-40B4-BE49-F238E27FC236}">
                <a16:creationId xmlns:a16="http://schemas.microsoft.com/office/drawing/2014/main" id="{AD754FF5-9083-45B2-97B5-D63EC3428863}"/>
              </a:ext>
            </a:extLst>
          </p:cNvPr>
          <p:cNvSpPr>
            <a:spLocks noGrp="1"/>
          </p:cNvSpPr>
          <p:nvPr>
            <p:ph idx="1"/>
          </p:nvPr>
        </p:nvSpPr>
        <p:spPr>
          <a:xfrm>
            <a:off x="804672" y="806357"/>
            <a:ext cx="4475892" cy="5094893"/>
          </a:xfrm>
        </p:spPr>
        <p:txBody>
          <a:bodyPr>
            <a:normAutofit fontScale="92500" lnSpcReduction="10000"/>
          </a:bodyPr>
          <a:lstStyle/>
          <a:p>
            <a:pPr marL="622300" indent="-514350">
              <a:buNone/>
            </a:pPr>
            <a:endParaRPr lang="en-US" altLang="en-US" dirty="0">
              <a:solidFill>
                <a:srgbClr val="FFFFFF"/>
              </a:solidFill>
            </a:endParaRPr>
          </a:p>
          <a:p>
            <a:pPr marL="622300" indent="-514350">
              <a:buFont typeface="Wingdings 3" panose="05040102010807070707" pitchFamily="18" charset="2"/>
              <a:buAutoNum type="arabicPeriod" startAt="8"/>
            </a:pPr>
            <a:endParaRPr lang="en-US" altLang="en-US" sz="3200" dirty="0">
              <a:solidFill>
                <a:srgbClr val="FFFFFF"/>
              </a:solidFill>
            </a:endParaRPr>
          </a:p>
          <a:p>
            <a:pPr marL="622300" indent="-514350">
              <a:buNone/>
            </a:pPr>
            <a:r>
              <a:rPr lang="en-US" altLang="en-US" sz="3200" dirty="0">
                <a:solidFill>
                  <a:srgbClr val="FFFFFF"/>
                </a:solidFill>
              </a:rPr>
              <a:t>		</a:t>
            </a:r>
            <a:r>
              <a:rPr lang="en-US" altLang="en-US" sz="3200" b="1" dirty="0">
                <a:solidFill>
                  <a:srgbClr val="FF0000"/>
                </a:solidFill>
              </a:rPr>
              <a:t>Yes</a:t>
            </a:r>
            <a:r>
              <a:rPr lang="en-US" altLang="en-US" sz="3200" dirty="0">
                <a:solidFill>
                  <a:srgbClr val="FF0000"/>
                </a:solidFill>
              </a:rPr>
              <a:t>.  </a:t>
            </a:r>
            <a:r>
              <a:rPr lang="en-US" altLang="en-US" sz="3200" dirty="0">
                <a:solidFill>
                  <a:srgbClr val="FFFFFF"/>
                </a:solidFill>
              </a:rPr>
              <a:t>If you do not intend to quote directly from the source, you must write about it in your own words.  Using too many words from the original source is plagiarism, even if you provide a reference.  </a:t>
            </a:r>
          </a:p>
        </p:txBody>
      </p:sp>
      <p:sp>
        <p:nvSpPr>
          <p:cNvPr id="75" name="Rectangle 74">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Translate">
            <a:extLst>
              <a:ext uri="{FF2B5EF4-FFF2-40B4-BE49-F238E27FC236}">
                <a16:creationId xmlns:a16="http://schemas.microsoft.com/office/drawing/2014/main" id="{B1DE2454-A0BB-467A-BF30-9A2D3E20BF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4692" y="1190881"/>
            <a:ext cx="4159568" cy="41595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Statement of Original Work</a:t>
            </a:r>
          </a:p>
        </p:txBody>
      </p:sp>
      <p:sp>
        <p:nvSpPr>
          <p:cNvPr id="3" name="Content Placeholder 2"/>
          <p:cNvSpPr>
            <a:spLocks noGrp="1"/>
          </p:cNvSpPr>
          <p:nvPr>
            <p:ph idx="1"/>
          </p:nvPr>
        </p:nvSpPr>
        <p:spPr>
          <a:xfrm>
            <a:off x="5591694" y="1402080"/>
            <a:ext cx="6143105" cy="4935220"/>
          </a:xfrm>
        </p:spPr>
        <p:txBody>
          <a:bodyPr anchor="ctr">
            <a:normAutofit fontScale="92500" lnSpcReduction="20000"/>
          </a:bodyPr>
          <a:lstStyle/>
          <a:p>
            <a:pPr marL="0" marR="0" indent="0">
              <a:lnSpc>
                <a:spcPct val="90000"/>
              </a:lnSpc>
              <a:spcBef>
                <a:spcPts val="0"/>
              </a:spcBef>
              <a:spcAft>
                <a:spcPts val="0"/>
              </a:spcAft>
              <a:buNone/>
            </a:pPr>
            <a:r>
              <a:rPr lang="en-US" sz="1400" dirty="0">
                <a:latin typeface="Times New Roman" panose="02020603050405020304" pitchFamily="18" charset="0"/>
                <a:ea typeface="Times New Roman" panose="02020603050405020304" pitchFamily="18" charset="0"/>
              </a:rPr>
              <a:t> </a:t>
            </a:r>
          </a:p>
          <a:p>
            <a:pPr marL="0" marR="0" indent="0">
              <a:lnSpc>
                <a:spcPct val="90000"/>
              </a:lnSpc>
              <a:spcBef>
                <a:spcPts val="0"/>
              </a:spcBef>
              <a:spcAft>
                <a:spcPts val="0"/>
              </a:spcAft>
              <a:buNone/>
            </a:pPr>
            <a:r>
              <a:rPr lang="en-US" sz="2000" dirty="0">
                <a:latin typeface="Times New Roman" panose="02020603050405020304" pitchFamily="18" charset="0"/>
                <a:ea typeface="Times New Roman" panose="02020603050405020304" pitchFamily="18" charset="0"/>
              </a:rPr>
              <a:t>I declare the following:</a:t>
            </a:r>
          </a:p>
          <a:p>
            <a:pPr marL="0" marR="0" indent="0">
              <a:lnSpc>
                <a:spcPct val="90000"/>
              </a:lnSpc>
              <a:spcBef>
                <a:spcPts val="0"/>
              </a:spcBef>
              <a:spcAft>
                <a:spcPts val="0"/>
              </a:spcAft>
              <a:buNone/>
            </a:pPr>
            <a:endParaRPr lang="en-US" sz="2000" dirty="0">
              <a:latin typeface="Times New Roman" panose="02020603050405020304" pitchFamily="18" charset="0"/>
              <a:ea typeface="Times New Roman" panose="02020603050405020304" pitchFamily="18" charset="0"/>
            </a:endParaRPr>
          </a:p>
          <a:p>
            <a:pPr marL="0" marR="0" indent="0">
              <a:lnSpc>
                <a:spcPct val="90000"/>
              </a:lnSpc>
              <a:spcBef>
                <a:spcPts val="0"/>
              </a:spcBef>
              <a:spcAft>
                <a:spcPts val="0"/>
              </a:spcAft>
              <a:buNone/>
            </a:pPr>
            <a:r>
              <a:rPr lang="en-US" sz="2000" dirty="0">
                <a:latin typeface="Times New Roman" panose="02020603050405020304" pitchFamily="18" charset="0"/>
                <a:ea typeface="Times New Roman" panose="02020603050405020304" pitchFamily="18" charset="0"/>
              </a:rPr>
              <a:t>I have read the Code of Student Conduct and Academic Responsibility as described in the </a:t>
            </a:r>
            <a:r>
              <a:rPr lang="en-US" sz="2000" i="1" dirty="0">
                <a:latin typeface="Times New Roman" panose="02020603050405020304" pitchFamily="18" charset="0"/>
                <a:ea typeface="Times New Roman" panose="02020603050405020304" pitchFamily="18" charset="0"/>
              </a:rPr>
              <a:t>Student Handbook</a:t>
            </a:r>
            <a:r>
              <a:rPr lang="en-US" sz="2000" dirty="0">
                <a:latin typeface="Times New Roman" panose="02020603050405020304" pitchFamily="18" charset="0"/>
                <a:ea typeface="Times New Roman" panose="02020603050405020304" pitchFamily="18" charset="0"/>
              </a:rPr>
              <a:t> of Nova Southeastern University. This applied dissertation represents my original work, except where I have acknowledged the ideas, words, or material of other authors.</a:t>
            </a:r>
          </a:p>
          <a:p>
            <a:pPr marL="0" marR="0" indent="0">
              <a:lnSpc>
                <a:spcPct val="90000"/>
              </a:lnSpc>
              <a:spcBef>
                <a:spcPts val="0"/>
              </a:spcBef>
              <a:spcAft>
                <a:spcPts val="0"/>
              </a:spcAft>
              <a:buNone/>
            </a:pPr>
            <a:endParaRPr lang="en-US" sz="2000" dirty="0">
              <a:latin typeface="Times New Roman" panose="02020603050405020304" pitchFamily="18" charset="0"/>
              <a:ea typeface="Times New Roman" panose="02020603050405020304" pitchFamily="18" charset="0"/>
            </a:endParaRPr>
          </a:p>
          <a:p>
            <a:pPr marL="0" marR="0" indent="0">
              <a:lnSpc>
                <a:spcPct val="90000"/>
              </a:lnSpc>
              <a:spcBef>
                <a:spcPts val="0"/>
              </a:spcBef>
              <a:spcAft>
                <a:spcPts val="0"/>
              </a:spcAft>
              <a:buNone/>
            </a:pPr>
            <a:r>
              <a:rPr lang="en-US" sz="2000" dirty="0">
                <a:latin typeface="Times New Roman" panose="02020603050405020304" pitchFamily="18" charset="0"/>
                <a:ea typeface="Times New Roman" panose="02020603050405020304" pitchFamily="18" charset="0"/>
              </a:rPr>
              <a:t>Where another author’s ideas have been presented in this applied dissertation, I have acknowledged the author’s ideas by citing them in the required style. </a:t>
            </a:r>
          </a:p>
          <a:p>
            <a:pPr marL="0" marR="0" indent="0">
              <a:lnSpc>
                <a:spcPct val="90000"/>
              </a:lnSpc>
              <a:spcBef>
                <a:spcPts val="0"/>
              </a:spcBef>
              <a:spcAft>
                <a:spcPts val="0"/>
              </a:spcAft>
              <a:buNone/>
            </a:pPr>
            <a:endParaRPr lang="en-US" sz="2000" dirty="0">
              <a:latin typeface="Times New Roman" panose="02020603050405020304" pitchFamily="18" charset="0"/>
              <a:ea typeface="Times New Roman" panose="02020603050405020304" pitchFamily="18" charset="0"/>
            </a:endParaRPr>
          </a:p>
          <a:p>
            <a:pPr marL="0" marR="0" indent="0">
              <a:lnSpc>
                <a:spcPct val="90000"/>
              </a:lnSpc>
              <a:spcBef>
                <a:spcPts val="0"/>
              </a:spcBef>
              <a:spcAft>
                <a:spcPts val="0"/>
              </a:spcAft>
              <a:buNone/>
            </a:pPr>
            <a:r>
              <a:rPr lang="en-US" sz="2000" dirty="0">
                <a:latin typeface="Times New Roman" panose="02020603050405020304" pitchFamily="18" charset="0"/>
                <a:ea typeface="Times New Roman" panose="02020603050405020304" pitchFamily="18" charset="0"/>
              </a:rPr>
              <a:t>Where another author’s words have been presented in this applied dissertation, I have acknowledged the author’s words by using appropriate quotation devices and citations in the required style. </a:t>
            </a:r>
          </a:p>
          <a:p>
            <a:pPr marL="0" marR="0" indent="0">
              <a:lnSpc>
                <a:spcPct val="90000"/>
              </a:lnSpc>
              <a:spcBef>
                <a:spcPts val="0"/>
              </a:spcBef>
              <a:spcAft>
                <a:spcPts val="0"/>
              </a:spcAft>
              <a:buNone/>
            </a:pPr>
            <a:endParaRPr lang="en-US" sz="2000" dirty="0">
              <a:latin typeface="Times New Roman" panose="02020603050405020304" pitchFamily="18" charset="0"/>
              <a:ea typeface="Times New Roman" panose="02020603050405020304" pitchFamily="18" charset="0"/>
            </a:endParaRPr>
          </a:p>
          <a:p>
            <a:pPr marL="0" marR="0" indent="0">
              <a:lnSpc>
                <a:spcPct val="90000"/>
              </a:lnSpc>
              <a:spcBef>
                <a:spcPts val="0"/>
              </a:spcBef>
              <a:spcAft>
                <a:spcPts val="0"/>
              </a:spcAft>
              <a:buNone/>
            </a:pPr>
            <a:r>
              <a:rPr lang="en-US" sz="2000" dirty="0">
                <a:latin typeface="Times New Roman" panose="02020603050405020304" pitchFamily="18" charset="0"/>
                <a:ea typeface="Times New Roman" panose="02020603050405020304" pitchFamily="18" charset="0"/>
              </a:rPr>
              <a:t>I have obtained permission from the author or publisher—in accordance with the required guidelines—to include any copyrighted material (e.g., tables, figures, survey instruments, large portions of text) in this applied dissertation manuscript. </a:t>
            </a:r>
          </a:p>
          <a:p>
            <a:pPr marL="0" marR="0" indent="0">
              <a:lnSpc>
                <a:spcPct val="90000"/>
              </a:lnSpc>
              <a:spcBef>
                <a:spcPts val="0"/>
              </a:spcBef>
              <a:spcAft>
                <a:spcPts val="0"/>
              </a:spcAft>
              <a:buNone/>
            </a:pPr>
            <a:endParaRPr lang="en-US" sz="2000" dirty="0">
              <a:latin typeface="Times New Roman" panose="02020603050405020304" pitchFamily="18" charset="0"/>
              <a:ea typeface="Times New Roman" panose="02020603050405020304" pitchFamily="18" charset="0"/>
            </a:endParaRPr>
          </a:p>
          <a:p>
            <a:pPr>
              <a:lnSpc>
                <a:spcPct val="90000"/>
              </a:lnSpc>
            </a:pPr>
            <a:endParaRPr lang="en-US" sz="1400" dirty="0"/>
          </a:p>
        </p:txBody>
      </p:sp>
    </p:spTree>
    <p:extLst>
      <p:ext uri="{BB962C8B-B14F-4D97-AF65-F5344CB8AC3E}">
        <p14:creationId xmlns:p14="http://schemas.microsoft.com/office/powerpoint/2010/main" val="290082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1800" dirty="0">
                <a:solidFill>
                  <a:srgbClr val="262626"/>
                </a:solidFill>
              </a:rPr>
              <a:t>Log in to canvas dissertation support services</a:t>
            </a:r>
          </a:p>
        </p:txBody>
      </p:sp>
      <p:sp>
        <p:nvSpPr>
          <p:cNvPr id="13" name="Rectangle 12">
            <a:extLst>
              <a:ext uri="{FF2B5EF4-FFF2-40B4-BE49-F238E27FC236}">
                <a16:creationId xmlns:a16="http://schemas.microsoft.com/office/drawing/2014/main" id="{ED6F0A31-5407-4EFA-9DFA-67E942682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5294376" y="1305016"/>
            <a:ext cx="6563934" cy="4598633"/>
          </a:xfrm>
          <a:prstGeom prst="rect">
            <a:avLst/>
          </a:prstGeom>
        </p:spPr>
      </p:pic>
    </p:spTree>
    <p:extLst>
      <p:ext uri="{BB962C8B-B14F-4D97-AF65-F5344CB8AC3E}">
        <p14:creationId xmlns:p14="http://schemas.microsoft.com/office/powerpoint/2010/main" val="463118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1500">
                <a:solidFill>
                  <a:srgbClr val="262626"/>
                </a:solidFill>
              </a:rPr>
              <a:t>Proposal plagiarism check &amp; final dissertation plagiarism check assignments</a:t>
            </a:r>
          </a:p>
        </p:txBody>
      </p:sp>
      <p:sp>
        <p:nvSpPr>
          <p:cNvPr id="9" name="Rectangle 8">
            <a:extLst>
              <a:ext uri="{FF2B5EF4-FFF2-40B4-BE49-F238E27FC236}">
                <a16:creationId xmlns:a16="http://schemas.microsoft.com/office/drawing/2014/main" id="{ED6F0A31-5407-4EFA-9DFA-67E942682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5294376" y="568172"/>
            <a:ext cx="6257544" cy="4332302"/>
          </a:xfrm>
          <a:prstGeom prst="rect">
            <a:avLst/>
          </a:prstGeom>
        </p:spPr>
      </p:pic>
    </p:spTree>
    <p:extLst>
      <p:ext uri="{BB962C8B-B14F-4D97-AF65-F5344CB8AC3E}">
        <p14:creationId xmlns:p14="http://schemas.microsoft.com/office/powerpoint/2010/main" val="633061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solidFill>
                  <a:srgbClr val="262626"/>
                </a:solidFill>
              </a:rPr>
              <a:t>Proposal plagiarism check </a:t>
            </a:r>
          </a:p>
        </p:txBody>
      </p:sp>
      <p:sp>
        <p:nvSpPr>
          <p:cNvPr id="8" name="Rectangle 7">
            <a:extLst>
              <a:ext uri="{FF2B5EF4-FFF2-40B4-BE49-F238E27FC236}">
                <a16:creationId xmlns:a16="http://schemas.microsoft.com/office/drawing/2014/main" id="{ED6F0A31-5407-4EFA-9DFA-67E942682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294376" y="1832412"/>
            <a:ext cx="6257544" cy="3920318"/>
          </a:xfrm>
          <a:prstGeom prst="rect">
            <a:avLst/>
          </a:prstGeom>
        </p:spPr>
      </p:pic>
    </p:spTree>
    <p:extLst>
      <p:ext uri="{BB962C8B-B14F-4D97-AF65-F5344CB8AC3E}">
        <p14:creationId xmlns:p14="http://schemas.microsoft.com/office/powerpoint/2010/main" val="3729508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solidFill>
                  <a:srgbClr val="262626"/>
                </a:solidFill>
              </a:rPr>
              <a:t>Submit file</a:t>
            </a:r>
          </a:p>
        </p:txBody>
      </p:sp>
      <p:sp>
        <p:nvSpPr>
          <p:cNvPr id="8" name="Rectangle 7">
            <a:extLst>
              <a:ext uri="{FF2B5EF4-FFF2-40B4-BE49-F238E27FC236}">
                <a16:creationId xmlns:a16="http://schemas.microsoft.com/office/drawing/2014/main" id="{ED6F0A31-5407-4EFA-9DFA-67E942682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294376" y="1746370"/>
            <a:ext cx="6257544" cy="3917583"/>
          </a:xfrm>
          <a:prstGeom prst="rect">
            <a:avLst/>
          </a:prstGeom>
        </p:spPr>
      </p:pic>
    </p:spTree>
    <p:extLst>
      <p:ext uri="{BB962C8B-B14F-4D97-AF65-F5344CB8AC3E}">
        <p14:creationId xmlns:p14="http://schemas.microsoft.com/office/powerpoint/2010/main" val="3695775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953121" y="1668758"/>
            <a:ext cx="4270248" cy="704087"/>
          </a:xfrm>
        </p:spPr>
        <p:txBody>
          <a:bodyPr/>
          <a:lstStyle/>
          <a:p>
            <a:r>
              <a:rPr lang="en-US" dirty="0"/>
              <a:t>High similarity Result</a:t>
            </a:r>
          </a:p>
        </p:txBody>
      </p:sp>
      <p:pic>
        <p:nvPicPr>
          <p:cNvPr id="10" name="Content Placeholder 9"/>
          <p:cNvPicPr>
            <a:picLocks noGrp="1" noChangeAspect="1"/>
          </p:cNvPicPr>
          <p:nvPr>
            <p:ph sz="half" idx="2"/>
          </p:nvPr>
        </p:nvPicPr>
        <p:blipFill>
          <a:blip r:embed="rId2"/>
          <a:stretch>
            <a:fillRect/>
          </a:stretch>
        </p:blipFill>
        <p:spPr>
          <a:xfrm>
            <a:off x="317723" y="2514313"/>
            <a:ext cx="5225376" cy="3941685"/>
          </a:xfrm>
          <a:prstGeom prst="rect">
            <a:avLst/>
          </a:prstGeom>
        </p:spPr>
      </p:pic>
      <p:pic>
        <p:nvPicPr>
          <p:cNvPr id="11" name="Content Placeholder 10"/>
          <p:cNvPicPr>
            <a:picLocks noGrp="1" noChangeAspect="1"/>
          </p:cNvPicPr>
          <p:nvPr>
            <p:ph sz="quarter" idx="4"/>
          </p:nvPr>
        </p:nvPicPr>
        <p:blipFill>
          <a:blip r:embed="rId3"/>
          <a:stretch>
            <a:fillRect/>
          </a:stretch>
        </p:blipFill>
        <p:spPr>
          <a:xfrm>
            <a:off x="6020622" y="2437721"/>
            <a:ext cx="5093333" cy="4175349"/>
          </a:xfrm>
          <a:prstGeom prst="rect">
            <a:avLst/>
          </a:prstGeom>
        </p:spPr>
      </p:pic>
      <p:sp>
        <p:nvSpPr>
          <p:cNvPr id="9" name="Text Placeholder 8"/>
          <p:cNvSpPr>
            <a:spLocks noGrp="1"/>
          </p:cNvSpPr>
          <p:nvPr>
            <p:ph type="body" sz="quarter" idx="13"/>
          </p:nvPr>
        </p:nvSpPr>
        <p:spPr>
          <a:xfrm>
            <a:off x="6327808" y="1662223"/>
            <a:ext cx="4270248" cy="704087"/>
          </a:xfrm>
        </p:spPr>
        <p:txBody>
          <a:bodyPr/>
          <a:lstStyle/>
          <a:p>
            <a:r>
              <a:rPr lang="en-US" dirty="0"/>
              <a:t>Low similarity result</a:t>
            </a:r>
          </a:p>
        </p:txBody>
      </p:sp>
      <p:sp>
        <p:nvSpPr>
          <p:cNvPr id="2" name="Title 1"/>
          <p:cNvSpPr>
            <a:spLocks noGrp="1"/>
          </p:cNvSpPr>
          <p:nvPr>
            <p:ph type="title"/>
          </p:nvPr>
        </p:nvSpPr>
        <p:spPr>
          <a:xfrm>
            <a:off x="2089094" y="325500"/>
            <a:ext cx="7729728" cy="1188720"/>
          </a:xfrm>
        </p:spPr>
        <p:txBody>
          <a:bodyPr/>
          <a:lstStyle/>
          <a:p>
            <a:r>
              <a:rPr lang="en-US" dirty="0"/>
              <a:t>Originality reports</a:t>
            </a:r>
          </a:p>
        </p:txBody>
      </p:sp>
    </p:spTree>
    <p:extLst>
      <p:ext uri="{BB962C8B-B14F-4D97-AF65-F5344CB8AC3E}">
        <p14:creationId xmlns:p14="http://schemas.microsoft.com/office/powerpoint/2010/main" val="3688296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7F9B5B-667A-409B-85BA-3EB60B031A90}"/>
              </a:ext>
            </a:extLst>
          </p:cNvPr>
          <p:cNvSpPr>
            <a:spLocks noGrp="1"/>
          </p:cNvSpPr>
          <p:nvPr>
            <p:ph type="ctrTitle"/>
          </p:nvPr>
        </p:nvSpPr>
        <p:spPr>
          <a:xfrm>
            <a:off x="1262729" y="1289303"/>
            <a:ext cx="9638443" cy="3339303"/>
          </a:xfrm>
          <a:ln>
            <a:noFill/>
          </a:ln>
        </p:spPr>
        <p:txBody>
          <a:bodyPr>
            <a:normAutofit/>
          </a:bodyPr>
          <a:lstStyle/>
          <a:p>
            <a:r>
              <a:rPr lang="en-US" sz="5000" dirty="0"/>
              <a:t>Paraphrasing a paper</a:t>
            </a:r>
            <a:br>
              <a:rPr lang="en-US" sz="5000" dirty="0"/>
            </a:br>
            <a:r>
              <a:rPr lang="en-US" sz="5000" dirty="0"/>
              <a:t>noted </a:t>
            </a:r>
            <a:br>
              <a:rPr lang="en-US" sz="5000" dirty="0"/>
            </a:br>
            <a:r>
              <a:rPr lang="en-US" sz="5000" dirty="0"/>
              <a:t>in an originality report</a:t>
            </a:r>
          </a:p>
        </p:txBody>
      </p:sp>
      <p:sp>
        <p:nvSpPr>
          <p:cNvPr id="3" name="Subtitle 2">
            <a:extLst>
              <a:ext uri="{FF2B5EF4-FFF2-40B4-BE49-F238E27FC236}">
                <a16:creationId xmlns:a16="http://schemas.microsoft.com/office/drawing/2014/main" id="{4B7D1CDD-19F6-4E77-BFF2-800D63DCB865}"/>
              </a:ext>
            </a:extLst>
          </p:cNvPr>
          <p:cNvSpPr>
            <a:spLocks noGrp="1"/>
          </p:cNvSpPr>
          <p:nvPr>
            <p:ph type="subTitle" idx="1"/>
          </p:nvPr>
        </p:nvSpPr>
        <p:spPr>
          <a:xfrm>
            <a:off x="1262729" y="5499895"/>
            <a:ext cx="9638443" cy="484633"/>
          </a:xfrm>
        </p:spPr>
        <p:txBody>
          <a:bodyPr>
            <a:normAutofit/>
          </a:bodyPr>
          <a:lstStyle/>
          <a:p>
            <a:endParaRPr lang="en-US" dirty="0"/>
          </a:p>
        </p:txBody>
      </p:sp>
    </p:spTree>
    <p:extLst>
      <p:ext uri="{BB962C8B-B14F-4D97-AF65-F5344CB8AC3E}">
        <p14:creationId xmlns:p14="http://schemas.microsoft.com/office/powerpoint/2010/main" val="1824897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CCAEBB1-63F5-46F6-984C-903A6A68CE7E}"/>
              </a:ext>
            </a:extLst>
          </p:cNvPr>
          <p:cNvSpPr txBox="1"/>
          <p:nvPr/>
        </p:nvSpPr>
        <p:spPr>
          <a:xfrm>
            <a:off x="311727" y="114299"/>
            <a:ext cx="11752118" cy="6598227"/>
          </a:xfrm>
          <a:prstGeom prst="rect">
            <a:avLst/>
          </a:prstGeom>
          <a:noFill/>
        </p:spPr>
        <p:txBody>
          <a:bodyPr wrap="square" rtlCol="0">
            <a:spAutoFit/>
          </a:bodyPr>
          <a:lstStyle/>
          <a:p>
            <a:endParaRPr lang="en-US" dirty="0"/>
          </a:p>
        </p:txBody>
      </p:sp>
      <p:pic>
        <p:nvPicPr>
          <p:cNvPr id="3099" name="Picture 3098">
            <a:extLst>
              <a:ext uri="{FF2B5EF4-FFF2-40B4-BE49-F238E27FC236}">
                <a16:creationId xmlns:a16="http://schemas.microsoft.com/office/drawing/2014/main" id="{DFA92C20-52AA-46F9-A7CD-EBB84FD21B03}"/>
              </a:ext>
            </a:extLst>
          </p:cNvPr>
          <p:cNvPicPr>
            <a:picLocks noChangeAspect="1"/>
          </p:cNvPicPr>
          <p:nvPr/>
        </p:nvPicPr>
        <p:blipFill>
          <a:blip r:embed="rId2"/>
          <a:stretch>
            <a:fillRect/>
          </a:stretch>
        </p:blipFill>
        <p:spPr>
          <a:xfrm>
            <a:off x="2463801" y="0"/>
            <a:ext cx="6037262" cy="6969750"/>
          </a:xfrm>
          <a:prstGeom prst="rect">
            <a:avLst/>
          </a:prstGeom>
        </p:spPr>
      </p:pic>
    </p:spTree>
    <p:extLst>
      <p:ext uri="{BB962C8B-B14F-4D97-AF65-F5344CB8AC3E}">
        <p14:creationId xmlns:p14="http://schemas.microsoft.com/office/powerpoint/2010/main" val="3185398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chemeClr val="bg1"/>
          </a:solidFill>
        </p:spPr>
        <p:txBody>
          <a:bodyPr>
            <a:normAutofit/>
          </a:bodyPr>
          <a:lstStyle/>
          <a:p>
            <a:r>
              <a:rPr lang="en-US" dirty="0"/>
              <a:t>Plagiarism links</a:t>
            </a:r>
          </a:p>
        </p:txBody>
      </p:sp>
      <p:sp>
        <p:nvSpPr>
          <p:cNvPr id="3" name="Content Placeholder 2"/>
          <p:cNvSpPr>
            <a:spLocks noGrp="1"/>
          </p:cNvSpPr>
          <p:nvPr>
            <p:ph idx="1"/>
          </p:nvPr>
        </p:nvSpPr>
        <p:spPr>
          <a:xfrm>
            <a:off x="1706062" y="2291262"/>
            <a:ext cx="8779512" cy="2879256"/>
          </a:xfrm>
        </p:spPr>
        <p:txBody>
          <a:bodyPr>
            <a:normAutofit/>
          </a:bodyPr>
          <a:lstStyle/>
          <a:p>
            <a:pPr>
              <a:lnSpc>
                <a:spcPct val="90000"/>
              </a:lnSpc>
            </a:pPr>
            <a:r>
              <a:rPr lang="en-US" sz="1500" dirty="0">
                <a:solidFill>
                  <a:srgbClr val="404040"/>
                </a:solidFill>
              </a:rPr>
              <a:t>PowerPoint presentation by Mark A. Seldine, </a:t>
            </a:r>
            <a:r>
              <a:rPr lang="en-US" sz="1500" dirty="0" err="1">
                <a:solidFill>
                  <a:srgbClr val="404040"/>
                </a:solidFill>
              </a:rPr>
              <a:t>EdD</a:t>
            </a:r>
            <a:r>
              <a:rPr lang="en-US" sz="1500" dirty="0">
                <a:solidFill>
                  <a:srgbClr val="404040"/>
                </a:solidFill>
              </a:rPr>
              <a:t>, Director of Student Judicial Affairs, Abraham S. Fischler College of Education  </a:t>
            </a:r>
            <a:r>
              <a:rPr lang="en-US" sz="1500" dirty="0">
                <a:solidFill>
                  <a:srgbClr val="404040"/>
                </a:solidFill>
                <a:hlinkClick r:id="rId2"/>
              </a:rPr>
              <a:t>Plagiarism by Dr Seldine.pdf</a:t>
            </a:r>
            <a:r>
              <a:rPr lang="en-US" sz="1500" dirty="0">
                <a:solidFill>
                  <a:srgbClr val="404040"/>
                </a:solidFill>
              </a:rPr>
              <a:t> </a:t>
            </a:r>
          </a:p>
          <a:p>
            <a:pPr>
              <a:lnSpc>
                <a:spcPct val="90000"/>
              </a:lnSpc>
            </a:pPr>
            <a:r>
              <a:rPr lang="en-US" sz="1500" i="1" dirty="0">
                <a:solidFill>
                  <a:srgbClr val="404040"/>
                </a:solidFill>
                <a:hlinkClick r:id="rId3" tooltip="How to Recognize Plagiarism"/>
              </a:rPr>
              <a:t>How to Recognize Plagiarism</a:t>
            </a:r>
            <a:r>
              <a:rPr lang="en-US" sz="1500" dirty="0">
                <a:solidFill>
                  <a:srgbClr val="404040"/>
                </a:solidFill>
              </a:rPr>
              <a:t>, a tutorial from the School of Education at Indiana University, Bloomington</a:t>
            </a:r>
          </a:p>
          <a:p>
            <a:pPr>
              <a:lnSpc>
                <a:spcPct val="90000"/>
              </a:lnSpc>
            </a:pPr>
            <a:r>
              <a:rPr lang="en-US" sz="1500" i="1" dirty="0">
                <a:solidFill>
                  <a:srgbClr val="404040"/>
                </a:solidFill>
                <a:hlinkClick r:id="rId4" tooltip="Avoiding Plagiarism "/>
              </a:rPr>
              <a:t>Avoiding Plagiarism</a:t>
            </a:r>
            <a:r>
              <a:rPr lang="en-US" sz="1500" dirty="0">
                <a:solidFill>
                  <a:srgbClr val="404040"/>
                </a:solidFill>
              </a:rPr>
              <a:t> from the Online Writing Lab at Purdue University</a:t>
            </a:r>
          </a:p>
          <a:p>
            <a:pPr>
              <a:lnSpc>
                <a:spcPct val="90000"/>
              </a:lnSpc>
            </a:pPr>
            <a:r>
              <a:rPr lang="en-US" sz="1500" i="1" dirty="0">
                <a:solidFill>
                  <a:srgbClr val="404040"/>
                </a:solidFill>
                <a:hlinkClick r:id="rId5" tooltip="Plagiarism: What It Is and How to Avoid It"/>
              </a:rPr>
              <a:t>Plagiarism: What It Is and How to Avoid It</a:t>
            </a:r>
            <a:r>
              <a:rPr lang="en-US" sz="1500" dirty="0">
                <a:solidFill>
                  <a:srgbClr val="404040"/>
                </a:solidFill>
              </a:rPr>
              <a:t>, by A. Michael Noll, professor emeritus at the Annenberg School for Communication, University of Southern California</a:t>
            </a:r>
          </a:p>
          <a:p>
            <a:pPr>
              <a:lnSpc>
                <a:spcPct val="90000"/>
              </a:lnSpc>
            </a:pPr>
            <a:r>
              <a:rPr lang="en-US" sz="1500" dirty="0">
                <a:solidFill>
                  <a:srgbClr val="404040"/>
                </a:solidFill>
              </a:rPr>
              <a:t>"Any determination of plagiarism on a practicum or an applied dissertation (concept paper, proposal, final report), . . . may result in dismissal from the Abraham S. Fischler College of Education without the possibility of re-enrolling at any time” (Nova Southeastern University Abraham S. Fischler College of Education Graduate Catalog and Student Handbook, 2018-2019, p. 170). </a:t>
            </a:r>
          </a:p>
          <a:p>
            <a:pPr>
              <a:lnSpc>
                <a:spcPct val="90000"/>
              </a:lnSpc>
            </a:pPr>
            <a:endParaRPr lang="en-US" sz="1500" dirty="0">
              <a:solidFill>
                <a:srgbClr val="404040"/>
              </a:solidFill>
            </a:endParaRPr>
          </a:p>
        </p:txBody>
      </p:sp>
    </p:spTree>
    <p:extLst>
      <p:ext uri="{BB962C8B-B14F-4D97-AF65-F5344CB8AC3E}">
        <p14:creationId xmlns:p14="http://schemas.microsoft.com/office/powerpoint/2010/main" val="744331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B53BE1-D2E2-4E46-987E-211A9D500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530227"/>
            <a:ext cx="3401568" cy="1495794"/>
          </a:xfrm>
          <a:noFill/>
          <a:ln>
            <a:solidFill>
              <a:srgbClr val="FFFFFF"/>
            </a:solidFill>
          </a:ln>
        </p:spPr>
        <p:txBody>
          <a:bodyPr>
            <a:normAutofit/>
          </a:bodyPr>
          <a:lstStyle/>
          <a:p>
            <a:r>
              <a:rPr lang="en-US">
                <a:solidFill>
                  <a:srgbClr val="FFFFFF"/>
                </a:solidFill>
              </a:rPr>
              <a:t>Plagiarism check!</a:t>
            </a:r>
          </a:p>
        </p:txBody>
      </p:sp>
      <p:sp useBgFill="1">
        <p:nvSpPr>
          <p:cNvPr id="12" name="Rectangle 11">
            <a:extLst>
              <a:ext uri="{FF2B5EF4-FFF2-40B4-BE49-F238E27FC236}">
                <a16:creationId xmlns:a16="http://schemas.microsoft.com/office/drawing/2014/main" id="{FFB9713E-9F53-4A50-BDAA-CEB2A263B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207C60F-72AA-41B4-9D26-2EB9792D7253}"/>
              </a:ext>
            </a:extLst>
          </p:cNvPr>
          <p:cNvGraphicFramePr>
            <a:graphicFrameLocks noGrp="1"/>
          </p:cNvGraphicFramePr>
          <p:nvPr>
            <p:ph idx="1"/>
            <p:extLst>
              <p:ext uri="{D42A27DB-BD31-4B8C-83A1-F6EECF244321}">
                <p14:modId xmlns:p14="http://schemas.microsoft.com/office/powerpoint/2010/main" val="4051835416"/>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5161019"/>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pic>
        <p:nvPicPr>
          <p:cNvPr id="4" name="Content Placeholder 3"/>
          <p:cNvPicPr>
            <a:picLocks noGrp="1" noChangeAspect="1"/>
          </p:cNvPicPr>
          <p:nvPr>
            <p:ph idx="1"/>
          </p:nvPr>
        </p:nvPicPr>
        <p:blipFill>
          <a:blip r:embed="rId2"/>
          <a:stretch>
            <a:fillRect/>
          </a:stretch>
        </p:blipFill>
        <p:spPr>
          <a:xfrm>
            <a:off x="2231136" y="2459022"/>
            <a:ext cx="7729727" cy="4072407"/>
          </a:xfrm>
          <a:prstGeom prst="rect">
            <a:avLst/>
          </a:prstGeom>
        </p:spPr>
      </p:pic>
    </p:spTree>
    <p:extLst>
      <p:ext uri="{BB962C8B-B14F-4D97-AF65-F5344CB8AC3E}">
        <p14:creationId xmlns:p14="http://schemas.microsoft.com/office/powerpoint/2010/main" val="294017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Plagiarism</a:t>
            </a:r>
          </a:p>
        </p:txBody>
      </p:sp>
      <p:pic>
        <p:nvPicPr>
          <p:cNvPr id="4" name="Content Placeholder 3"/>
          <p:cNvPicPr>
            <a:picLocks noGrp="1" noChangeAspect="1"/>
          </p:cNvPicPr>
          <p:nvPr>
            <p:ph idx="1"/>
          </p:nvPr>
        </p:nvPicPr>
        <p:blipFill>
          <a:blip r:embed="rId2"/>
          <a:stretch>
            <a:fillRect/>
          </a:stretch>
        </p:blipFill>
        <p:spPr>
          <a:xfrm>
            <a:off x="2231136" y="2710258"/>
            <a:ext cx="7729728" cy="3754335"/>
          </a:xfrm>
          <a:prstGeom prst="rect">
            <a:avLst/>
          </a:prstGeom>
        </p:spPr>
      </p:pic>
    </p:spTree>
    <p:extLst>
      <p:ext uri="{BB962C8B-B14F-4D97-AF65-F5344CB8AC3E}">
        <p14:creationId xmlns:p14="http://schemas.microsoft.com/office/powerpoint/2010/main" val="189708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B7DF58-BB6C-487E-9BAA-423954829EA4}"/>
              </a:ext>
            </a:extLst>
          </p:cNvPr>
          <p:cNvSpPr>
            <a:spLocks noGrp="1"/>
          </p:cNvSpPr>
          <p:nvPr>
            <p:ph idx="1"/>
          </p:nvPr>
        </p:nvSpPr>
        <p:spPr>
          <a:xfrm>
            <a:off x="723900" y="640079"/>
            <a:ext cx="10831275" cy="2834737"/>
          </a:xfrm>
        </p:spPr>
        <p:txBody>
          <a:bodyPr>
            <a:noAutofit/>
          </a:bodyPr>
          <a:lstStyle/>
          <a:p>
            <a:pPr marL="365760" indent="-256032">
              <a:lnSpc>
                <a:spcPct val="90000"/>
              </a:lnSpc>
              <a:buFont typeface="Wingdings 3"/>
              <a:buChar char=""/>
              <a:defRPr/>
            </a:pPr>
            <a:r>
              <a:rPr lang="en-US" sz="2800" dirty="0"/>
              <a:t>The word </a:t>
            </a:r>
            <a:r>
              <a:rPr lang="en-US" sz="2800" i="1" dirty="0"/>
              <a:t>plagiarize </a:t>
            </a:r>
            <a:r>
              <a:rPr lang="en-US" sz="2800" dirty="0"/>
              <a:t>comes from the Latin </a:t>
            </a:r>
            <a:r>
              <a:rPr lang="en-US" sz="2800" i="1" dirty="0" err="1"/>
              <a:t>plagiarius</a:t>
            </a:r>
            <a:r>
              <a:rPr lang="en-US" sz="2800" dirty="0"/>
              <a:t>, which means “kidnapper.”  </a:t>
            </a:r>
          </a:p>
          <a:p>
            <a:pPr marL="621792" lvl="1">
              <a:lnSpc>
                <a:spcPct val="90000"/>
              </a:lnSpc>
              <a:spcBef>
                <a:spcPts val="324"/>
              </a:spcBef>
              <a:buFont typeface="Verdana"/>
              <a:buChar char="◦"/>
              <a:defRPr/>
            </a:pPr>
            <a:endParaRPr lang="en-US" sz="2800" dirty="0"/>
          </a:p>
          <a:p>
            <a:pPr marL="621792" lvl="1">
              <a:lnSpc>
                <a:spcPct val="90000"/>
              </a:lnSpc>
              <a:spcBef>
                <a:spcPts val="324"/>
              </a:spcBef>
              <a:buFont typeface="Verdana"/>
              <a:buChar char="◦"/>
              <a:defRPr/>
            </a:pPr>
            <a:r>
              <a:rPr lang="en-US" sz="2800" dirty="0"/>
              <a:t>Plagiarism constitutes literary or intellectual thievery.</a:t>
            </a:r>
          </a:p>
          <a:p>
            <a:pPr marL="621792" lvl="1">
              <a:lnSpc>
                <a:spcPct val="90000"/>
              </a:lnSpc>
              <a:spcBef>
                <a:spcPts val="324"/>
              </a:spcBef>
              <a:buFont typeface="Verdana"/>
              <a:buChar char="◦"/>
              <a:defRPr/>
            </a:pPr>
            <a:endParaRPr lang="en-US" sz="2800" dirty="0"/>
          </a:p>
          <a:p>
            <a:pPr marL="621792" lvl="1">
              <a:lnSpc>
                <a:spcPct val="90000"/>
              </a:lnSpc>
              <a:spcBef>
                <a:spcPts val="324"/>
              </a:spcBef>
              <a:buFont typeface="Verdana"/>
              <a:buChar char="◦"/>
              <a:defRPr/>
            </a:pPr>
            <a:r>
              <a:rPr lang="en-US" sz="2800" dirty="0"/>
              <a:t>Students and other researchers have become dependent upon the technology and have lost reason by allowing technology to take over their critical thinking to merely plagiarizing and searching for ghostwriters than researching and writing their papers, articles, and other published work (Ross, Exposito, Sasso, Matteson, &amp; Matteson, 2019).</a:t>
            </a:r>
          </a:p>
          <a:p>
            <a:pPr marL="621792" lvl="1">
              <a:lnSpc>
                <a:spcPct val="90000"/>
              </a:lnSpc>
              <a:spcBef>
                <a:spcPts val="324"/>
              </a:spcBef>
              <a:buFont typeface="Verdana"/>
              <a:buChar char="◦"/>
              <a:defRPr/>
            </a:pPr>
            <a:endParaRPr lang="en-US" sz="2800" dirty="0"/>
          </a:p>
          <a:p>
            <a:pPr marL="365760" indent="-256032">
              <a:lnSpc>
                <a:spcPct val="90000"/>
              </a:lnSpc>
              <a:buFont typeface="Wingdings 3"/>
              <a:buChar char=""/>
              <a:defRPr/>
            </a:pPr>
            <a:endParaRPr lang="en-US" sz="2800" dirty="0"/>
          </a:p>
          <a:p>
            <a:pPr marL="365760" indent="-256032">
              <a:lnSpc>
                <a:spcPct val="90000"/>
              </a:lnSpc>
              <a:buFont typeface="Wingdings 3"/>
              <a:buChar char=""/>
              <a:defRPr/>
            </a:pPr>
            <a:endParaRPr lang="en-US" sz="2800" dirty="0"/>
          </a:p>
          <a:p>
            <a:pPr marL="365760" indent="-256032">
              <a:lnSpc>
                <a:spcPct val="90000"/>
              </a:lnSpc>
              <a:buFont typeface="Wingdings 3"/>
              <a:buChar char=""/>
              <a:defRPr/>
            </a:pPr>
            <a:endParaRPr lang="en-US" sz="2800" dirty="0"/>
          </a:p>
          <a:p>
            <a:pPr marL="365760" indent="-256032">
              <a:lnSpc>
                <a:spcPct val="90000"/>
              </a:lnSpc>
              <a:buFont typeface="Wingdings 3"/>
              <a:buChar char=""/>
              <a:defRPr/>
            </a:pPr>
            <a:endParaRPr lang="en-US" sz="2800" dirty="0"/>
          </a:p>
          <a:p>
            <a:pPr marL="365760" indent="-256032">
              <a:lnSpc>
                <a:spcPct val="90000"/>
              </a:lnSpc>
              <a:buFont typeface="Wingdings 3"/>
              <a:buChar char=""/>
              <a:defRPr/>
            </a:pPr>
            <a:endParaRPr lang="en-US" sz="2800" dirty="0"/>
          </a:p>
          <a:p>
            <a:pPr marL="365760" indent="-256032">
              <a:lnSpc>
                <a:spcPct val="90000"/>
              </a:lnSpc>
              <a:buFont typeface="Wingdings 3"/>
              <a:buChar char=""/>
              <a:defRPr/>
            </a:pPr>
            <a:endParaRPr lang="en-US" sz="2800" dirty="0"/>
          </a:p>
          <a:p>
            <a:pPr marL="365760" indent="-256032">
              <a:lnSpc>
                <a:spcPct val="90000"/>
              </a:lnSpc>
              <a:buFont typeface="Wingdings 3"/>
              <a:buChar char=""/>
              <a:defRPr/>
            </a:pPr>
            <a:endParaRPr lang="en-US" sz="2800" dirty="0"/>
          </a:p>
          <a:p>
            <a:pPr marL="365760" indent="-256032">
              <a:lnSpc>
                <a:spcPct val="90000"/>
              </a:lnSpc>
              <a:buNone/>
              <a:defRPr/>
            </a:pPr>
            <a:r>
              <a:rPr lang="en-US" sz="2800" dirty="0"/>
              <a:t>			</a:t>
            </a:r>
          </a:p>
        </p:txBody>
      </p:sp>
      <p:pic>
        <p:nvPicPr>
          <p:cNvPr id="11268" name="Picture 4" descr="plagiarism = kidnapper">
            <a:extLst>
              <a:ext uri="{FF2B5EF4-FFF2-40B4-BE49-F238E27FC236}">
                <a16:creationId xmlns:a16="http://schemas.microsoft.com/office/drawing/2014/main" id="{AB4CE5EF-BB9A-432B-B306-9A3126136B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4314" y="5116699"/>
            <a:ext cx="5411029" cy="1151905"/>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7543800" y="5116699"/>
            <a:ext cx="3412671" cy="12147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chemeClr val="bg1"/>
          </a:solidFill>
        </p:spPr>
        <p:txBody>
          <a:bodyPr>
            <a:normAutofit/>
          </a:bodyPr>
          <a:lstStyle/>
          <a:p>
            <a:r>
              <a:rPr lang="en-US" dirty="0"/>
              <a:t>ghostwriting</a:t>
            </a:r>
          </a:p>
        </p:txBody>
      </p:sp>
      <p:sp>
        <p:nvSpPr>
          <p:cNvPr id="3" name="Content Placeholder 2"/>
          <p:cNvSpPr>
            <a:spLocks noGrp="1"/>
          </p:cNvSpPr>
          <p:nvPr>
            <p:ph idx="1"/>
          </p:nvPr>
        </p:nvSpPr>
        <p:spPr>
          <a:xfrm>
            <a:off x="1591762" y="1656138"/>
            <a:ext cx="8779512" cy="2879256"/>
          </a:xfrm>
        </p:spPr>
        <p:txBody>
          <a:bodyPr>
            <a:noAutofit/>
          </a:bodyPr>
          <a:lstStyle/>
          <a:p>
            <a:pPr>
              <a:lnSpc>
                <a:spcPct val="90000"/>
              </a:lnSpc>
            </a:pPr>
            <a:r>
              <a:rPr lang="en-US" dirty="0">
                <a:solidFill>
                  <a:srgbClr val="404040"/>
                </a:solidFill>
              </a:rPr>
              <a:t>The conduct of cheating violates both federal and state felony statutes-law(s).</a:t>
            </a:r>
          </a:p>
          <a:p>
            <a:pPr>
              <a:lnSpc>
                <a:spcPct val="90000"/>
              </a:lnSpc>
            </a:pPr>
            <a:r>
              <a:rPr lang="en-US" dirty="0">
                <a:solidFill>
                  <a:srgbClr val="404040"/>
                </a:solidFill>
              </a:rPr>
              <a:t>A person(s) or institution can be criminally charged-convicted individually or in a conspiracy case. </a:t>
            </a:r>
          </a:p>
          <a:p>
            <a:pPr>
              <a:lnSpc>
                <a:spcPct val="90000"/>
              </a:lnSpc>
            </a:pPr>
            <a:r>
              <a:rPr lang="en-US" dirty="0">
                <a:solidFill>
                  <a:srgbClr val="404040"/>
                </a:solidFill>
              </a:rPr>
              <a:t>The Federal False Claims Act is a tool that can reign in unethical conduct and encourages the reporting of unethical conduct and violations of federal law. </a:t>
            </a:r>
          </a:p>
          <a:p>
            <a:pPr>
              <a:lnSpc>
                <a:spcPct val="90000"/>
              </a:lnSpc>
            </a:pPr>
            <a:r>
              <a:rPr lang="en-US" dirty="0">
                <a:solidFill>
                  <a:srgbClr val="404040"/>
                </a:solidFill>
              </a:rPr>
              <a:t>Any person or institution having personal knowledge of any conduct defined by statute as illegal conduct can lead to the felony prosecution of persons and or institutions that fail (Misprision of a felony) to report any conduct which is illegal (18 USC § 4). </a:t>
            </a:r>
          </a:p>
          <a:p>
            <a:pPr>
              <a:lnSpc>
                <a:spcPct val="90000"/>
              </a:lnSpc>
            </a:pPr>
            <a:r>
              <a:rPr lang="en-US" dirty="0">
                <a:solidFill>
                  <a:srgbClr val="404040"/>
                </a:solidFill>
              </a:rPr>
              <a:t>The 18 USC 1346 is a federal criminal statute that covers Honest Services for any conduct that leads to deception or scheme to defraud.   </a:t>
            </a:r>
          </a:p>
          <a:p>
            <a:pPr>
              <a:lnSpc>
                <a:spcPct val="90000"/>
              </a:lnSpc>
            </a:pPr>
            <a:r>
              <a:rPr lang="en-US" dirty="0">
                <a:solidFill>
                  <a:srgbClr val="404040"/>
                </a:solidFill>
              </a:rPr>
              <a:t>Under the Federal Mail and Wire Act, any person-business or other entity involved in a scheme to defraud (attempts are included) using the mail or wire systems are crimes (18 USC § 1341 and 1343). </a:t>
            </a:r>
          </a:p>
        </p:txBody>
      </p:sp>
    </p:spTree>
    <p:extLst>
      <p:ext uri="{BB962C8B-B14F-4D97-AF65-F5344CB8AC3E}">
        <p14:creationId xmlns:p14="http://schemas.microsoft.com/office/powerpoint/2010/main" val="317309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Graphic 6" descr="Checkmark">
            <a:extLst>
              <a:ext uri="{FF2B5EF4-FFF2-40B4-BE49-F238E27FC236}">
                <a16:creationId xmlns:a16="http://schemas.microsoft.com/office/drawing/2014/main" id="{2C06C726-EA72-4CD5-8105-BBD7A77B6E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71334" y="804334"/>
            <a:ext cx="5249332" cy="5249332"/>
          </a:xfrm>
          <a:prstGeom prst="rect">
            <a:avLst/>
          </a:prstGeom>
        </p:spPr>
      </p:pic>
      <p:sp>
        <p:nvSpPr>
          <p:cNvPr id="3" name="Content Placeholder 2"/>
          <p:cNvSpPr>
            <a:spLocks noGrp="1"/>
          </p:cNvSpPr>
          <p:nvPr>
            <p:ph idx="4294967295"/>
          </p:nvPr>
        </p:nvSpPr>
        <p:spPr>
          <a:xfrm>
            <a:off x="0" y="218364"/>
            <a:ext cx="11772900" cy="6496761"/>
          </a:xfrm>
        </p:spPr>
        <p:txBody>
          <a:bodyPr>
            <a:normAutofit lnSpcReduction="10000"/>
          </a:bodyPr>
          <a:lstStyle/>
          <a:p>
            <a:pPr>
              <a:lnSpc>
                <a:spcPct val="90000"/>
              </a:lnSpc>
            </a:pPr>
            <a:r>
              <a:rPr lang="en-US" sz="2400" dirty="0"/>
              <a:t>Students who contract with an editor or typist must provide that person with the </a:t>
            </a:r>
            <a:r>
              <a:rPr lang="en-US" sz="2400" i="1" dirty="0"/>
              <a:t>Format Guide for the Applied Dissertation</a:t>
            </a:r>
            <a:r>
              <a:rPr lang="en-US" sz="2400" dirty="0"/>
              <a:t>. Editors and typists must communicate with the student, not with university personnel. </a:t>
            </a:r>
            <a:r>
              <a:rPr lang="en-US" sz="2400" dirty="0">
                <a:solidFill>
                  <a:srgbClr val="FF0000"/>
                </a:solidFill>
              </a:rPr>
              <a:t>The university does not assume responsibility for a student's contractual agreement with an editor or typist or for the quality of the editor's or typist's work. </a:t>
            </a:r>
            <a:br>
              <a:rPr lang="en-US" sz="2400" dirty="0">
                <a:solidFill>
                  <a:srgbClr val="FF0000"/>
                </a:solidFill>
              </a:rPr>
            </a:br>
            <a:br>
              <a:rPr lang="en-US" sz="2400" dirty="0"/>
            </a:br>
            <a:r>
              <a:rPr lang="en-US" sz="2400" dirty="0"/>
              <a:t>The </a:t>
            </a:r>
            <a:r>
              <a:rPr lang="en-US" sz="2400" dirty="0" err="1"/>
              <a:t>Fischler</a:t>
            </a:r>
            <a:r>
              <a:rPr lang="en-US" sz="2400" dirty="0"/>
              <a:t> College cannot recommend a freelance editor, nor does it employ editors. If you require professional editing, speak first with your dissertation committee chair; ask if he or she is able to put you in touch with a former student who had success with an editor. Contact within your network of </a:t>
            </a:r>
            <a:r>
              <a:rPr lang="en-US" sz="2400" dirty="0" err="1"/>
              <a:t>Fischler</a:t>
            </a:r>
            <a:r>
              <a:rPr lang="en-US" sz="2400" dirty="0"/>
              <a:t> College doctoral students may also yield specific recommendations. </a:t>
            </a:r>
            <a:br>
              <a:rPr lang="en-US" sz="2400" dirty="0"/>
            </a:br>
            <a:br>
              <a:rPr lang="en-US" sz="2400" dirty="0"/>
            </a:br>
            <a:r>
              <a:rPr lang="en-US" sz="2400" dirty="0"/>
              <a:t>Dissertation editors and typists may be found through a variety of other sources, including the Internet, phone directories, and college and university bulletin boards. Please be aware, however, that the skill levels of editors vary widely. </a:t>
            </a:r>
            <a:r>
              <a:rPr lang="en-US" sz="2400" dirty="0">
                <a:solidFill>
                  <a:srgbClr val="FF0000"/>
                </a:solidFill>
              </a:rPr>
              <a:t>If you do find it necessary to hire a </a:t>
            </a:r>
            <a:r>
              <a:rPr lang="en-US" sz="2400" dirty="0" err="1">
                <a:solidFill>
                  <a:srgbClr val="FF0000"/>
                </a:solidFill>
              </a:rPr>
              <a:t>nonreferred</a:t>
            </a:r>
            <a:r>
              <a:rPr lang="en-US" sz="2400" dirty="0">
                <a:solidFill>
                  <a:srgbClr val="FF0000"/>
                </a:solidFill>
              </a:rPr>
              <a:t> editor, ask beforehand if he or she has successfully worked on a </a:t>
            </a:r>
            <a:r>
              <a:rPr lang="en-US" sz="2400" dirty="0" err="1">
                <a:solidFill>
                  <a:srgbClr val="FF0000"/>
                </a:solidFill>
              </a:rPr>
              <a:t>Fischler</a:t>
            </a:r>
            <a:r>
              <a:rPr lang="en-US" sz="2400" dirty="0">
                <a:solidFill>
                  <a:srgbClr val="FF0000"/>
                </a:solidFill>
              </a:rPr>
              <a:t> College doctoral dissertation. If the answer is "yes," request at least one reference so you can verify the editor’s qualifications with the </a:t>
            </a:r>
            <a:r>
              <a:rPr lang="en-US" sz="2400" dirty="0" err="1">
                <a:solidFill>
                  <a:srgbClr val="FF0000"/>
                </a:solidFill>
              </a:rPr>
              <a:t>Fischler</a:t>
            </a:r>
            <a:r>
              <a:rPr lang="en-US" sz="2400" dirty="0">
                <a:solidFill>
                  <a:srgbClr val="FF0000"/>
                </a:solidFill>
              </a:rPr>
              <a:t> College graduate; if the answer is "no," it would be advisable to continue your search. </a:t>
            </a:r>
            <a:br>
              <a:rPr lang="en-US" sz="2400" dirty="0">
                <a:solidFill>
                  <a:srgbClr val="FF0000"/>
                </a:solidFill>
              </a:rPr>
            </a:br>
            <a:br>
              <a:rPr lang="en-US" sz="1700" dirty="0"/>
            </a:br>
            <a:endParaRPr lang="en-US" sz="1700" dirty="0"/>
          </a:p>
        </p:txBody>
      </p:sp>
    </p:spTree>
    <p:extLst>
      <p:ext uri="{BB962C8B-B14F-4D97-AF65-F5344CB8AC3E}">
        <p14:creationId xmlns:p14="http://schemas.microsoft.com/office/powerpoint/2010/main" val="430424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66B5C2-8901-4C56-AED5-547EE59AEEE0}"/>
              </a:ext>
            </a:extLst>
          </p:cNvPr>
          <p:cNvSpPr/>
          <p:nvPr/>
        </p:nvSpPr>
        <p:spPr>
          <a:xfrm>
            <a:off x="550717" y="266597"/>
            <a:ext cx="10714183" cy="5632311"/>
          </a:xfrm>
          <a:prstGeom prst="rect">
            <a:avLst/>
          </a:prstGeom>
        </p:spPr>
        <p:txBody>
          <a:bodyPr wrap="square">
            <a:spAutoFit/>
          </a:bodyPr>
          <a:lstStyle/>
          <a:p>
            <a:pPr>
              <a:lnSpc>
                <a:spcPct val="90000"/>
              </a:lnSpc>
            </a:pPr>
            <a:r>
              <a:rPr lang="en-US" sz="2000" dirty="0"/>
              <a:t>Once a decision is made, be sure that all aspects of the contractual agreement are clearly spelled out. For example, your edited manuscript may require substantial content changes during the final-review process. In such a case, your manuscript will need to be re-edited. Establish an understanding with your editor in regard to a procedure—and payment, if necessary—for additional work that may be required after the initial editing. </a:t>
            </a:r>
          </a:p>
          <a:p>
            <a:pPr>
              <a:lnSpc>
                <a:spcPct val="90000"/>
              </a:lnSpc>
            </a:pPr>
            <a:endParaRPr lang="en-US" sz="2000" dirty="0"/>
          </a:p>
          <a:p>
            <a:pPr>
              <a:lnSpc>
                <a:spcPct val="90000"/>
              </a:lnSpc>
            </a:pPr>
            <a:r>
              <a:rPr lang="en-US" sz="2000" b="1" dirty="0">
                <a:solidFill>
                  <a:srgbClr val="FF0000"/>
                </a:solidFill>
              </a:rPr>
              <a:t>Editors and typists must not make changes that affect the content of your dissertation. </a:t>
            </a:r>
          </a:p>
          <a:p>
            <a:pPr>
              <a:lnSpc>
                <a:spcPct val="90000"/>
              </a:lnSpc>
            </a:pPr>
            <a:endParaRPr lang="en-US" sz="2000" b="1" dirty="0">
              <a:solidFill>
                <a:srgbClr val="FF0000"/>
              </a:solidFill>
            </a:endParaRPr>
          </a:p>
          <a:p>
            <a:pPr>
              <a:lnSpc>
                <a:spcPct val="90000"/>
              </a:lnSpc>
            </a:pPr>
            <a:r>
              <a:rPr lang="en-US" sz="2000" dirty="0">
                <a:solidFill>
                  <a:srgbClr val="FF0000"/>
                </a:solidFill>
              </a:rPr>
              <a:t>YOU </a:t>
            </a:r>
            <a:r>
              <a:rPr lang="en-US" sz="2000" dirty="0"/>
              <a:t>are responsible for ensuring that the applied dissertation is correct prior to its submission to the dissertation committee. Therefore, the manuscript should be edited </a:t>
            </a:r>
            <a:r>
              <a:rPr lang="en-US" sz="2000" i="1" dirty="0"/>
              <a:t>before</a:t>
            </a:r>
            <a:r>
              <a:rPr lang="en-US" sz="2000" dirty="0"/>
              <a:t> the committee recommends it for final approval.</a:t>
            </a:r>
          </a:p>
          <a:p>
            <a:pPr>
              <a:lnSpc>
                <a:spcPct val="90000"/>
              </a:lnSpc>
            </a:pPr>
            <a:endParaRPr lang="en-US" sz="2000" dirty="0"/>
          </a:p>
          <a:p>
            <a:pPr>
              <a:lnSpc>
                <a:spcPct val="90000"/>
              </a:lnSpc>
            </a:pPr>
            <a:r>
              <a:rPr lang="en-US" sz="2000" dirty="0"/>
              <a:t>Hiring an editor to prepare your manuscript does not preclude the usefulness of learning as much as possible about APA style and College of Education format requirements. Having a familiarity with style and format guidelines will help you to determine early in the process whether your editor is fulfilling his or her contractual obligations.</a:t>
            </a:r>
          </a:p>
          <a:p>
            <a:pPr>
              <a:lnSpc>
                <a:spcPct val="90000"/>
              </a:lnSpc>
            </a:pPr>
            <a:endParaRPr lang="en-US" sz="2000" dirty="0"/>
          </a:p>
          <a:p>
            <a:pPr>
              <a:lnSpc>
                <a:spcPct val="90000"/>
              </a:lnSpc>
            </a:pPr>
            <a:r>
              <a:rPr lang="en-US" sz="2000" dirty="0"/>
              <a:t>A professionally edited dissertation gives you an opportunity to learn proper style by comparing—line by line—your final manuscript to your pre-edited manuscript. The knowledge that you gain from this exercise will be a benefit to you throughout your professional career.</a:t>
            </a:r>
          </a:p>
        </p:txBody>
      </p:sp>
    </p:spTree>
    <p:extLst>
      <p:ext uri="{BB962C8B-B14F-4D97-AF65-F5344CB8AC3E}">
        <p14:creationId xmlns:p14="http://schemas.microsoft.com/office/powerpoint/2010/main" val="317003556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4B53BE1-D2E2-4E46-987E-211A9D500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40080" y="2530227"/>
            <a:ext cx="3401568" cy="1495794"/>
          </a:xfrm>
          <a:noFill/>
          <a:ln>
            <a:solidFill>
              <a:srgbClr val="FFFFFF"/>
            </a:solidFill>
          </a:ln>
        </p:spPr>
        <p:txBody>
          <a:bodyPr>
            <a:normAutofit/>
          </a:bodyPr>
          <a:lstStyle/>
          <a:p>
            <a:r>
              <a:rPr lang="en-US" sz="2600">
                <a:solidFill>
                  <a:srgbClr val="FFFFFF"/>
                </a:solidFill>
              </a:rPr>
              <a:t>Mentor/mentee program</a:t>
            </a:r>
          </a:p>
        </p:txBody>
      </p:sp>
      <p:sp useBgFill="1">
        <p:nvSpPr>
          <p:cNvPr id="14" name="Rectangle 13">
            <a:extLst>
              <a:ext uri="{FF2B5EF4-FFF2-40B4-BE49-F238E27FC236}">
                <a16:creationId xmlns:a16="http://schemas.microsoft.com/office/drawing/2014/main" id="{FFB9713E-9F53-4A50-BDAA-CEB2A263B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156A5970-A524-4BDD-9249-E4835FBE976F}"/>
              </a:ext>
            </a:extLst>
          </p:cNvPr>
          <p:cNvGraphicFramePr>
            <a:graphicFrameLocks noGrp="1"/>
          </p:cNvGraphicFramePr>
          <p:nvPr>
            <p:ph idx="1"/>
            <p:extLst>
              <p:ext uri="{D42A27DB-BD31-4B8C-83A1-F6EECF244321}">
                <p14:modId xmlns:p14="http://schemas.microsoft.com/office/powerpoint/2010/main" val="652326321"/>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563613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Override1.xml><?xml version="1.0" encoding="utf-8"?>
<a:themeOverride xmlns:a="http://schemas.openxmlformats.org/drawingml/2006/main">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4</TotalTime>
  <Words>894</Words>
  <Application>Microsoft Office PowerPoint</Application>
  <PresentationFormat>Widescreen</PresentationFormat>
  <Paragraphs>160</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Gill Sans MT</vt:lpstr>
      <vt:lpstr>Times New Roman</vt:lpstr>
      <vt:lpstr>Verdana</vt:lpstr>
      <vt:lpstr>Wingdings 3</vt:lpstr>
      <vt:lpstr>Parcel</vt:lpstr>
      <vt:lpstr>Avoiding Plagiarism in the Dissertation Process </vt:lpstr>
      <vt:lpstr>DSS CALL TO ACTION!</vt:lpstr>
      <vt:lpstr>Statement of Original Work</vt:lpstr>
      <vt:lpstr>Forms of Plagiarism</vt:lpstr>
      <vt:lpstr>PowerPoint Presentation</vt:lpstr>
      <vt:lpstr>ghostwriting</vt:lpstr>
      <vt:lpstr>PowerPoint Presentation</vt:lpstr>
      <vt:lpstr>PowerPoint Presentation</vt:lpstr>
      <vt:lpstr>Mentor/mentee program</vt:lpstr>
      <vt:lpstr>NSU plagiarism policy</vt:lpstr>
      <vt:lpstr>Apa plagiarism policy</vt:lpstr>
      <vt:lpstr>Avoiding Plagiarism Rule of Thumb</vt:lpstr>
      <vt:lpstr>Unintentional plagiarism</vt:lpstr>
      <vt:lpstr>PowerPoint Presentation</vt:lpstr>
      <vt:lpstr>Paraphrasing versus plagiarism</vt:lpstr>
      <vt:lpstr>Test Your Knowledge Avoiding Plagiarism (2007).  Cardiff University (http://ilrb.cf.ac.uk/plagiarism/tutorial/whatis2.html)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 in to canvas dissertation support services</vt:lpstr>
      <vt:lpstr>Proposal plagiarism check &amp; final dissertation plagiarism check assignments</vt:lpstr>
      <vt:lpstr>Proposal plagiarism check </vt:lpstr>
      <vt:lpstr>Submit file</vt:lpstr>
      <vt:lpstr>Originality reports</vt:lpstr>
      <vt:lpstr>Paraphrasing a paper noted  in an originality report</vt:lpstr>
      <vt:lpstr>PowerPoint Presentation</vt:lpstr>
      <vt:lpstr>Plagiarism links</vt:lpstr>
      <vt:lpstr>Plagiarism check!</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Avoiding Plagiarism in the Dissertation Process </dc:title>
  <dc:creator>David Weintraub</dc:creator>
  <cp:lastModifiedBy>David Weintraub</cp:lastModifiedBy>
  <cp:revision>2</cp:revision>
  <dcterms:created xsi:type="dcterms:W3CDTF">2019-07-12T02:07:40Z</dcterms:created>
  <dcterms:modified xsi:type="dcterms:W3CDTF">2019-07-12T02:41:34Z</dcterms:modified>
</cp:coreProperties>
</file>