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1"/>
  </p:sldMasterIdLst>
  <p:notesMasterIdLst>
    <p:notesMasterId r:id="rId37"/>
  </p:notesMasterIdLst>
  <p:sldIdLst>
    <p:sldId id="256" r:id="rId2"/>
    <p:sldId id="265" r:id="rId3"/>
    <p:sldId id="276" r:id="rId4"/>
    <p:sldId id="266" r:id="rId5"/>
    <p:sldId id="262" r:id="rId6"/>
    <p:sldId id="272" r:id="rId7"/>
    <p:sldId id="274" r:id="rId8"/>
    <p:sldId id="277" r:id="rId9"/>
    <p:sldId id="268" r:id="rId10"/>
    <p:sldId id="269" r:id="rId11"/>
    <p:sldId id="275" r:id="rId12"/>
    <p:sldId id="273" r:id="rId13"/>
    <p:sldId id="261" r:id="rId14"/>
    <p:sldId id="260" r:id="rId15"/>
    <p:sldId id="270" r:id="rId16"/>
    <p:sldId id="258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71" r:id="rId28"/>
    <p:sldId id="267" r:id="rId29"/>
    <p:sldId id="289" r:id="rId30"/>
    <p:sldId id="290" r:id="rId31"/>
    <p:sldId id="291" r:id="rId32"/>
    <p:sldId id="263" r:id="rId33"/>
    <p:sldId id="293" r:id="rId34"/>
    <p:sldId id="294" r:id="rId35"/>
    <p:sldId id="295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2"/>
    <p:restoredTop sz="94713"/>
  </p:normalViewPr>
  <p:slideViewPr>
    <p:cSldViewPr snapToGrid="0" snapToObjects="1">
      <p:cViewPr>
        <p:scale>
          <a:sx n="120" d="100"/>
          <a:sy n="120" d="100"/>
        </p:scale>
        <p:origin x="792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F3D6C-0F27-8C45-8F84-D349BAABF308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0F2A-F24D-E64F-A604-D5C8BB27B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8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9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99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3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0EBC-EF7D-4844-8B93-389DB52816A3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0A67-1817-514E-8802-3B8D94CB8382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6F77-A085-BA4B-89C2-21CF16D66060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A366-EBEB-7D42-870F-71FAB3F02876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BFC9-D83A-6440-B176-AE5138E48774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DC51-9172-2844-9688-B0B14292673C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10B-E816-EB4E-84FB-3D7409D65E12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5C89-4F16-EF4E-93ED-A2AEA458030E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67B7-A155-E84B-A5A2-321ACFDA439E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28EA-FC80-A043-9171-CBC6AADC91BC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C285-9C5E-2741-9C4F-398E89E4788B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2A5086-5FB6-FE40-80DA-E78E23832DAF}" type="datetime1">
              <a:rPr lang="en-US" smtClean="0"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L4PF2u9XA" TargetMode="External"/><Relationship Id="rId4" Type="http://schemas.openxmlformats.org/officeDocument/2006/relationships/hyperlink" Target="https://www.youtube.com/watch?v=eT-EDgwRvR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Dh6OLPDeY" TargetMode="External"/><Relationship Id="rId4" Type="http://schemas.openxmlformats.org/officeDocument/2006/relationships/hyperlink" Target="https://www.youtube.com/watch?v=i6KYixwUBZ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quirkos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Track 5 – QUAL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Workshops A - 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(Saturday &amp; Sunday, July 14-15, 2018)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78326"/>
            <a:ext cx="7315200" cy="1108339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err="1" smtClean="0"/>
              <a:t>Vanaja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Nethi</a:t>
            </a:r>
            <a:r>
              <a:rPr lang="en-US" sz="3200" b="1" dirty="0" smtClean="0"/>
              <a:t>, Ph.D.</a:t>
            </a:r>
          </a:p>
          <a:p>
            <a:pPr algn="r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71428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Qualitative Data – Manually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Youtube</a:t>
            </a:r>
            <a:r>
              <a:rPr lang="en-US" dirty="0" smtClean="0"/>
              <a:t> video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=DRL4PF2u9XA</a:t>
            </a:r>
            <a:endParaRPr lang="en-US" dirty="0" smtClean="0"/>
          </a:p>
          <a:p>
            <a:r>
              <a:rPr lang="en-US" dirty="0" smtClean="0"/>
              <a:t>A qualitative analysis of Interview Data: A Basic Step-by-step Guide  by Kent Lofgren, Sweden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www.youtube.com/watch?v=eT-EDgwRvRU</a:t>
            </a:r>
            <a:endParaRPr lang="en-US" dirty="0" smtClean="0"/>
          </a:p>
          <a:p>
            <a:r>
              <a:rPr lang="en-US" dirty="0"/>
              <a:t>Coding and developing themes</a:t>
            </a:r>
          </a:p>
          <a:p>
            <a:r>
              <a:rPr lang="en-US" dirty="0"/>
              <a:t>Coding and developing themes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Aided Qualitative Data Analysis Software (CAQDAS)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QUIRKOS </a:t>
            </a:r>
            <a:r>
              <a:rPr lang="en-US" dirty="0" smtClean="0"/>
              <a:t> website: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www.quirkos.com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Quirkos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an intuitive tool for qualitative analysis of text </a:t>
            </a:r>
            <a:r>
              <a:rPr lang="en-US" dirty="0" smtClean="0"/>
              <a:t>data</a:t>
            </a:r>
            <a:r>
              <a:rPr lang="is-IS" dirty="0" smtClean="0"/>
              <a:t>…”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Introducing Qualitative Analysis with </a:t>
            </a:r>
            <a:r>
              <a:rPr lang="en-US" dirty="0" err="1" smtClean="0"/>
              <a:t>Quirkos</a:t>
            </a:r>
            <a:r>
              <a:rPr lang="en-US" dirty="0" smtClean="0"/>
              <a:t>  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=i6KYixwUBZs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511007" cy="4601183"/>
          </a:xfrm>
        </p:spPr>
        <p:txBody>
          <a:bodyPr/>
          <a:lstStyle/>
          <a:p>
            <a:r>
              <a:rPr lang="en-US" smtClean="0"/>
              <a:t>Phenomenology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phenomenology, include: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dirty="0"/>
              <a:t>a) a description of experiential themes, 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b</a:t>
            </a:r>
            <a:r>
              <a:rPr lang="en-US" dirty="0"/>
              <a:t>) a description of the essences of experience, and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</a:t>
            </a:r>
            <a:r>
              <a:rPr lang="en-US" dirty="0"/>
              <a:t>) a description of relationships among essences.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20000"/>
              </a:lnSpc>
            </a:pPr>
            <a:r>
              <a:rPr lang="en-US" b="1" dirty="0"/>
              <a:t>Ethnography</a:t>
            </a:r>
            <a:r>
              <a:rPr lang="en-US" dirty="0"/>
              <a:t>, the findings may be reported in a smooth, flowing description narrative.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aim of the narrative is to portray a full context of the experiences and the culture of research participants </a:t>
            </a:r>
            <a:r>
              <a:rPr lang="en-US" u="sng" dirty="0"/>
              <a:t>as it was observed and analyzed.      </a:t>
            </a:r>
          </a:p>
          <a:p>
            <a:pPr lvl="1">
              <a:lnSpc>
                <a:spcPct val="120000"/>
              </a:lnSpc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Grounded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en-US" b="1" dirty="0"/>
              <a:t>Grounded Theory, </a:t>
            </a:r>
            <a:r>
              <a:rPr lang="en-US" dirty="0"/>
              <a:t>where the aim is the generation of theoretical constructs, </a:t>
            </a:r>
            <a:r>
              <a:rPr lang="en-US" dirty="0" smtClean="0"/>
              <a:t>include: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/>
              <a:t>findings from the process of memo writing,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theoretical </a:t>
            </a:r>
            <a:r>
              <a:rPr lang="en-US" dirty="0"/>
              <a:t>sampling,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sorting</a:t>
            </a:r>
            <a:r>
              <a:rPr lang="en-US" dirty="0"/>
              <a:t>,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saturation</a:t>
            </a:r>
            <a:r>
              <a:rPr lang="en-US" dirty="0"/>
              <a:t>,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review of literature,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and </a:t>
            </a:r>
            <a:r>
              <a:rPr lang="en-US" dirty="0"/>
              <a:t>developing the theory. 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Track 5 – QUAL</a:t>
            </a:r>
            <a:br>
              <a:rPr lang="en-US" smtClean="0"/>
            </a:br>
            <a:r>
              <a:rPr lang="en-US" smtClean="0"/>
              <a:t>Workshop C</a:t>
            </a:r>
            <a:br>
              <a:rPr lang="en-US" smtClean="0"/>
            </a:br>
            <a:r>
              <a:rPr lang="en-US" smtClean="0"/>
              <a:t>Interpreting the Data and Writing 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Sunday, July 15, 2018</a:t>
            </a:r>
          </a:p>
          <a:p>
            <a:r>
              <a:rPr lang="en-US" smtClean="0"/>
              <a:t>8:30 -10:00 am, DeSantis 2081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64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/>
              <a:t/>
            </a:r>
            <a:br>
              <a:rPr lang="en-US" sz="4000" b="1"/>
            </a:br>
            <a:r>
              <a:rPr lang="en-US" sz="4000" b="1" smtClean="0"/>
              <a:t>Chapter </a:t>
            </a:r>
            <a:r>
              <a:rPr lang="en-US" sz="4000" b="1" dirty="0"/>
              <a:t>4: </a:t>
            </a:r>
            <a:r>
              <a:rPr lang="en-US" sz="4000" b="1" dirty="0" smtClean="0"/>
              <a:t>Findings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100" b="1" dirty="0"/>
              <a:t>(from the </a:t>
            </a:r>
            <a:r>
              <a:rPr lang="en-US" sz="3100" b="1" i="1" dirty="0"/>
              <a:t>Qualitative Dissertation Template</a:t>
            </a:r>
            <a:r>
              <a:rPr lang="en-US" sz="3100" b="1" dirty="0"/>
              <a:t> on the DSS website)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515427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 smtClean="0"/>
          </a:p>
          <a:p>
            <a:pPr lvl="1"/>
            <a:r>
              <a:rPr lang="en-US" dirty="0" smtClean="0"/>
              <a:t>Include </a:t>
            </a:r>
            <a:r>
              <a:rPr lang="en-US" dirty="0"/>
              <a:t>a brief intro to your study.</a:t>
            </a:r>
          </a:p>
          <a:p>
            <a:r>
              <a:rPr lang="en-US" b="1" dirty="0" smtClean="0"/>
              <a:t>Demographic Characteristics</a:t>
            </a:r>
            <a:endParaRPr lang="en-US" dirty="0"/>
          </a:p>
          <a:p>
            <a:pPr lvl="1"/>
            <a:r>
              <a:rPr lang="en-US" dirty="0" smtClean="0"/>
              <a:t> Describe your participants (if applicable)</a:t>
            </a:r>
            <a:endParaRPr lang="en-US" dirty="0"/>
          </a:p>
          <a:p>
            <a:r>
              <a:rPr lang="en-US" b="1" dirty="0"/>
              <a:t>Data Analysis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u="sng" dirty="0"/>
              <a:t>Results presented </a:t>
            </a:r>
            <a:r>
              <a:rPr lang="en-US" u="sng" dirty="0" smtClean="0"/>
              <a:t>relative to main research question or sub-questions. </a:t>
            </a:r>
            <a:r>
              <a:rPr lang="en-US" b="1" u="sng" dirty="0"/>
              <a:t>Only the results are </a:t>
            </a:r>
            <a:r>
              <a:rPr lang="en-US" b="1" u="sng" dirty="0" smtClean="0"/>
              <a:t>presented</a:t>
            </a:r>
            <a:r>
              <a:rPr lang="en-US" u="sng" dirty="0" smtClean="0"/>
              <a:t>,  not the rationale </a:t>
            </a:r>
            <a:r>
              <a:rPr lang="en-US" u="sng" dirty="0"/>
              <a:t>or discussion.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Findings </a:t>
            </a:r>
            <a:r>
              <a:rPr lang="en-US" dirty="0"/>
              <a:t>are discussed according to the qualitative </a:t>
            </a:r>
            <a:r>
              <a:rPr lang="en-US" dirty="0" smtClean="0"/>
              <a:t>approach utilized. </a:t>
            </a:r>
            <a:r>
              <a:rPr lang="en-US" dirty="0"/>
              <a:t>I</a:t>
            </a:r>
            <a:r>
              <a:rPr lang="en-US" dirty="0" smtClean="0"/>
              <a:t>nclude </a:t>
            </a:r>
            <a:r>
              <a:rPr lang="en-US" dirty="0"/>
              <a:t>quotes from interviews with </a:t>
            </a:r>
            <a:r>
              <a:rPr lang="en-US" dirty="0" smtClean="0"/>
              <a:t>participants/ informants or </a:t>
            </a:r>
            <a:r>
              <a:rPr lang="en-US" dirty="0"/>
              <a:t>from analyzed documents to illustrate themes </a:t>
            </a:r>
            <a:r>
              <a:rPr lang="en-US" dirty="0" smtClean="0"/>
              <a:t>generated or theory developed.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Closing  Paragraph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br>
              <a:rPr lang="en-US" dirty="0" smtClean="0"/>
            </a:br>
            <a:r>
              <a:rPr lang="en-US" dirty="0" smtClean="0"/>
              <a:t>Hall (2017)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Title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lived experiences of high school </a:t>
            </a:r>
            <a:r>
              <a:rPr lang="en-US" dirty="0"/>
              <a:t>p</a:t>
            </a:r>
            <a:r>
              <a:rPr lang="en-US" dirty="0" smtClean="0"/>
              <a:t>rincipals implementing the core principles of high school reform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To describe the lived experiences of select principals in a large urban school district in southeastern Florida who applied transformational leadership  to implement the core principles of high school reform and redesign in an urban school setting. 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Qualitative approach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Phenomenological analysis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Data collected 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Interviews and online questionnaire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Questions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ONE </a:t>
            </a:r>
            <a:r>
              <a:rPr lang="en-US" b="1" dirty="0"/>
              <a:t>overarching </a:t>
            </a:r>
            <a:r>
              <a:rPr lang="en-US" b="1" dirty="0" smtClean="0"/>
              <a:t>question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</a:t>
            </a:r>
            <a:r>
              <a:rPr lang="en-US" dirty="0"/>
              <a:t>are the lived experiences of high school principals implementing the core principles of high school reform and redesign? 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FOUR supporting </a:t>
            </a:r>
            <a:r>
              <a:rPr lang="en-US" b="1" dirty="0"/>
              <a:t>research </a:t>
            </a:r>
            <a:r>
              <a:rPr lang="en-US" b="1" dirty="0" smtClean="0"/>
              <a:t>questions 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What are the leadership characteristics of high school principals who implemented the core principles of high school reform and redesign?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2. What is the high school principals’ knowledge of the core principles of high school reform and redesign and how are they important to the daily work?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3. What are the educational leadership practices of high school principals who implemented the core principles in developing and retaining qualified teachers and improving best practices in the classroom?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4. What are the educational leadership practices of the principals in establishing shared leadership with their staff to implement the core principles of high school reform and redesign?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Chapter 4: </a:t>
            </a:r>
            <a:r>
              <a:rPr lang="en-US" dirty="0"/>
              <a:t>Results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Introductory paragraph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Participant summaries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This gives context to the study and provides summaries of the 5 principals selected to be in the study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Themes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themes identified are supported by direct quotes and literature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Summary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29" y="1091939"/>
            <a:ext cx="3287724" cy="4601183"/>
          </a:xfrm>
        </p:spPr>
        <p:txBody>
          <a:bodyPr/>
          <a:lstStyle/>
          <a:p>
            <a:r>
              <a:rPr lang="en-US" b="1" dirty="0"/>
              <a:t>Track 5- </a:t>
            </a:r>
            <a:r>
              <a:rPr lang="en-US" b="1" dirty="0" smtClean="0"/>
              <a:t>QUAL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of Workshops and Bootcamps </a:t>
            </a:r>
            <a:br>
              <a:rPr lang="en-US" dirty="0" smtClean="0"/>
            </a:br>
            <a:r>
              <a:rPr lang="en-US" dirty="0" smtClean="0"/>
              <a:t>(DeSantis 2082, 2081*)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009" y="864108"/>
            <a:ext cx="8027582" cy="512064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SAT, July 14 </a:t>
            </a:r>
            <a:r>
              <a:rPr lang="en-US" dirty="0" smtClean="0">
                <a:solidFill>
                  <a:srgbClr val="00B050"/>
                </a:solidFill>
              </a:rPr>
              <a:t>(9:15 – 10:45am) – 	Workshop A: Organizing the Data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SAT, July 14 </a:t>
            </a:r>
            <a:r>
              <a:rPr lang="en-US" dirty="0" smtClean="0">
                <a:solidFill>
                  <a:srgbClr val="00B050"/>
                </a:solidFill>
              </a:rPr>
              <a:t>(11:00 – 12:30pm) – Workshop B: Analyzing the Data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SAT, July 14 </a:t>
            </a:r>
            <a:r>
              <a:rPr lang="en-US" dirty="0" smtClean="0">
                <a:solidFill>
                  <a:srgbClr val="00B050"/>
                </a:solidFill>
              </a:rPr>
              <a:t>(1:45 – 4:45pm) – 	</a:t>
            </a:r>
            <a:r>
              <a:rPr lang="en-US" b="1" dirty="0" smtClean="0">
                <a:solidFill>
                  <a:srgbClr val="00B050"/>
                </a:solidFill>
              </a:rPr>
              <a:t>Dissertation BOOTCAMP Part I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7030A0"/>
                </a:solidFill>
              </a:rPr>
              <a:t>SUN, </a:t>
            </a:r>
            <a:r>
              <a:rPr lang="en-US" b="1" dirty="0">
                <a:solidFill>
                  <a:srgbClr val="7030A0"/>
                </a:solidFill>
              </a:rPr>
              <a:t>July </a:t>
            </a:r>
            <a:r>
              <a:rPr lang="en-US" b="1" dirty="0" smtClean="0">
                <a:solidFill>
                  <a:srgbClr val="7030A0"/>
                </a:solidFill>
              </a:rPr>
              <a:t>15 </a:t>
            </a:r>
            <a:r>
              <a:rPr lang="en-US" dirty="0" smtClean="0">
                <a:solidFill>
                  <a:srgbClr val="7030A0"/>
                </a:solidFill>
              </a:rPr>
              <a:t>(8:30 </a:t>
            </a:r>
            <a:r>
              <a:rPr lang="en-US" dirty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10:00am)* </a:t>
            </a:r>
            <a:r>
              <a:rPr lang="en-US" dirty="0">
                <a:solidFill>
                  <a:srgbClr val="7030A0"/>
                </a:solidFill>
              </a:rPr>
              <a:t>– Workshop </a:t>
            </a:r>
            <a:r>
              <a:rPr lang="en-US" dirty="0" smtClean="0">
                <a:solidFill>
                  <a:srgbClr val="7030A0"/>
                </a:solidFill>
              </a:rPr>
              <a:t>C: Interpreting the Data					(Writing </a:t>
            </a:r>
            <a:r>
              <a:rPr lang="en-US" dirty="0">
                <a:solidFill>
                  <a:srgbClr val="7030A0"/>
                </a:solidFill>
              </a:rPr>
              <a:t>Chapter </a:t>
            </a:r>
            <a:r>
              <a:rPr lang="en-US" dirty="0" smtClean="0">
                <a:solidFill>
                  <a:srgbClr val="7030A0"/>
                </a:solidFill>
              </a:rPr>
              <a:t>4) 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SUN, </a:t>
            </a:r>
            <a:r>
              <a:rPr lang="en-US" b="1" dirty="0">
                <a:solidFill>
                  <a:srgbClr val="7030A0"/>
                </a:solidFill>
              </a:rPr>
              <a:t>July </a:t>
            </a:r>
            <a:r>
              <a:rPr lang="en-US" b="1" dirty="0" smtClean="0">
                <a:solidFill>
                  <a:srgbClr val="7030A0"/>
                </a:solidFill>
              </a:rPr>
              <a:t>15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10:15 </a:t>
            </a:r>
            <a:r>
              <a:rPr lang="en-US" dirty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11:45am) </a:t>
            </a:r>
            <a:r>
              <a:rPr lang="en-US" dirty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	Workshop </a:t>
            </a:r>
            <a:r>
              <a:rPr lang="en-US" dirty="0">
                <a:solidFill>
                  <a:srgbClr val="7030A0"/>
                </a:solidFill>
              </a:rPr>
              <a:t>B: </a:t>
            </a:r>
            <a:r>
              <a:rPr lang="en-US" dirty="0" smtClean="0">
                <a:solidFill>
                  <a:srgbClr val="7030A0"/>
                </a:solidFill>
              </a:rPr>
              <a:t>Discussing the Findings 			 	(Writing Chapter 5)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SUN, </a:t>
            </a:r>
            <a:r>
              <a:rPr lang="en-US" b="1" dirty="0">
                <a:solidFill>
                  <a:srgbClr val="7030A0"/>
                </a:solidFill>
              </a:rPr>
              <a:t>July </a:t>
            </a:r>
            <a:r>
              <a:rPr lang="en-US" b="1" dirty="0" smtClean="0">
                <a:solidFill>
                  <a:srgbClr val="7030A0"/>
                </a:solidFill>
              </a:rPr>
              <a:t>15 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12:45 </a:t>
            </a:r>
            <a:r>
              <a:rPr lang="en-US" dirty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3:45pm</a:t>
            </a:r>
            <a:r>
              <a:rPr lang="en-US" dirty="0">
                <a:solidFill>
                  <a:srgbClr val="7030A0"/>
                </a:solidFill>
              </a:rPr>
              <a:t>) – 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7030A0"/>
                </a:solidFill>
              </a:rPr>
              <a:t>Dissertation </a:t>
            </a:r>
            <a:r>
              <a:rPr lang="en-US" b="1" dirty="0">
                <a:solidFill>
                  <a:srgbClr val="7030A0"/>
                </a:solidFill>
              </a:rPr>
              <a:t>BOOTCAMP Part </a:t>
            </a:r>
            <a:r>
              <a:rPr lang="en-US" b="1" dirty="0" smtClean="0">
                <a:solidFill>
                  <a:srgbClr val="7030A0"/>
                </a:solidFill>
              </a:rPr>
              <a:t>II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0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br>
              <a:rPr lang="en-US" dirty="0" smtClean="0"/>
            </a:br>
            <a:r>
              <a:rPr lang="en-US" dirty="0" smtClean="0"/>
              <a:t>Rogers 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349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Title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Use of Reflective Practices in Applying Strategies Learned Through Professional Development in Social Studies Instruction 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To examine </a:t>
            </a:r>
            <a:r>
              <a:rPr lang="en-US" dirty="0"/>
              <a:t>how middle school social studies teachers in a large urban school district in Texas document their process of self-reflection as they integrate instructional strategies learned in professional training into their social studies courses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Qualitative approach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Single instrumental case study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(</a:t>
            </a:r>
            <a:r>
              <a:rPr lang="en-US" dirty="0" smtClean="0"/>
              <a:t>focusing </a:t>
            </a:r>
            <a:r>
              <a:rPr lang="en-US" dirty="0"/>
              <a:t>on </a:t>
            </a:r>
            <a:r>
              <a:rPr lang="en-US" dirty="0" smtClean="0"/>
              <a:t>a single issue and using </a:t>
            </a:r>
            <a:r>
              <a:rPr lang="en-US" dirty="0"/>
              <a:t>a bounded case to illustrate this </a:t>
            </a:r>
            <a:r>
              <a:rPr lang="en-US" dirty="0" smtClean="0"/>
              <a:t>issue)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Data collected 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</a:t>
            </a:r>
            <a:r>
              <a:rPr lang="en-US" dirty="0" smtClean="0"/>
              <a:t>nterviews</a:t>
            </a:r>
            <a:r>
              <a:rPr lang="en-US" dirty="0"/>
              <a:t>, observations, reflective journals, and teacher lesson plans 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Questions</a:t>
            </a:r>
            <a:br>
              <a:rPr lang="en-US" dirty="0"/>
            </a:br>
            <a:r>
              <a:rPr lang="en-US" dirty="0"/>
              <a:t>Rogers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How do middle school social studies teachers describe and document their process of integrating strategies learned in professional development training into their </a:t>
            </a:r>
            <a:r>
              <a:rPr lang="en-US" dirty="0" smtClean="0"/>
              <a:t>instructional approaches in a large urban school district in  southeast Texas?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What are the perceptions of middle school social studies teachers regarding the concept of reflective practice as an element of professional development? </a:t>
            </a:r>
          </a:p>
          <a:p>
            <a:pPr marL="0" indent="0">
              <a:buNone/>
            </a:pPr>
            <a:r>
              <a:rPr lang="en-US" dirty="0"/>
              <a:t>3. How does an individual reflective practice model, such as reflective journaling, help middle school social studies teachers document their process of self-reflection as they apply strategies learned in professional development training to instructional approaches?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Chapter 4: </a:t>
            </a:r>
            <a:r>
              <a:rPr lang="en-US" dirty="0"/>
              <a:t>Results</a:t>
            </a:r>
            <a:br>
              <a:rPr lang="en-US" dirty="0"/>
            </a:br>
            <a:r>
              <a:rPr lang="en-US" dirty="0"/>
              <a:t>Rogers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Participant portraits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This gives context to the study and provides summaries of the 5 principals selected to be in the study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Themes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themes identified are supported by direct quotes and literature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</a:t>
            </a:r>
            <a:br>
              <a:rPr lang="en-US" dirty="0" smtClean="0"/>
            </a:br>
            <a:r>
              <a:rPr lang="en-US" dirty="0" err="1" smtClean="0"/>
              <a:t>Ohlrich</a:t>
            </a:r>
            <a:r>
              <a:rPr lang="en-US" dirty="0" smtClean="0"/>
              <a:t> (2017)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3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</a:t>
            </a:r>
            <a:r>
              <a:rPr lang="en-US" b="1" dirty="0" smtClean="0"/>
              <a:t>itle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Gendering Migration Determinants: A Phenomenological Analysis of </a:t>
            </a:r>
            <a:r>
              <a:rPr lang="en-US" dirty="0" smtClean="0"/>
              <a:t>Professional </a:t>
            </a:r>
            <a:r>
              <a:rPr lang="en-US" dirty="0"/>
              <a:t>Immigrant Women From India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purpose of this study is to understand and describe gendered determinants of highly qualified (HQ) migration based on the lived experiences of professional Asian Indian women in Germany.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Qualitative approach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Phenomenological analysis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Data collected 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Skype and telephone interviews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Questions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Core research question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How </a:t>
            </a:r>
            <a:r>
              <a:rPr lang="en-US" dirty="0"/>
              <a:t>do professional women from India describe the gendered determinants of HQ international migration? In addition, three issue and three procedural questions will guide this qualitative research. 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THREE Issue questions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</a:t>
            </a:r>
            <a:r>
              <a:rPr lang="en-US" dirty="0"/>
              <a:t>. How do HQ immigrant women from India experience the global talent race? </a:t>
            </a:r>
          </a:p>
          <a:p>
            <a:pPr marL="0" indent="0">
              <a:buNone/>
            </a:pPr>
            <a:r>
              <a:rPr lang="en-US" dirty="0"/>
              <a:t>2. How do HQ immigrant women from India describe their push-pull migration factors? </a:t>
            </a:r>
          </a:p>
          <a:p>
            <a:pPr marL="0" indent="0">
              <a:buNone/>
            </a:pPr>
            <a:r>
              <a:rPr lang="en-US" dirty="0"/>
              <a:t>3. How do HQ immigrant women from India experience social and economic ties between India and the countries they migrate to?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Chapter 4: </a:t>
            </a:r>
            <a:r>
              <a:rPr lang="en-US" dirty="0"/>
              <a:t>Results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Descriptive demographics of participants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This gives context to the study and provides summaries of the 3 participants in the study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In-depth description of the analytic process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Presentation </a:t>
            </a:r>
            <a:r>
              <a:rPr lang="en-US" b="1" dirty="0"/>
              <a:t>of f</a:t>
            </a:r>
            <a:r>
              <a:rPr lang="en-US" b="1" dirty="0" smtClean="0"/>
              <a:t>indings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Themes presented by research question.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Themes supported by direct quotes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Summary of findings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</a:t>
            </a:r>
            <a:br>
              <a:rPr lang="en-US" dirty="0" smtClean="0"/>
            </a:br>
            <a:r>
              <a:rPr lang="en-US" dirty="0" smtClean="0"/>
              <a:t>Theme </a:t>
            </a:r>
            <a:r>
              <a:rPr lang="en-US" dirty="0"/>
              <a:t>Tallies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68738" y="955357"/>
          <a:ext cx="7315200" cy="4937760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charset="0"/>
                        </a:rPr>
                        <a:t>Themes</a:t>
                      </a:r>
                      <a:r>
                        <a:rPr lang="en-US" dirty="0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Participant 1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Participant 2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Participant 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Total Responses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Father Figure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9 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23 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Expectations </a:t>
                      </a:r>
                    </a:p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The Education Advantage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8 </a:t>
                      </a:r>
                    </a:p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7 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8 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21 </a:t>
                      </a:r>
                    </a:p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19 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Social Status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8 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19 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Emancipation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  <a:latin typeface="Times New Roman" charset="0"/>
                        </a:rPr>
                        <a:t>18 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The Media versus India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16 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Diaspora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12 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Made for Mobility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11 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Change and India </a:t>
                      </a:r>
                    </a:p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Giving Back is Sensitive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3 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Times New Roman" charset="0"/>
                        </a:rPr>
                        <a:t>11 </a:t>
                      </a:r>
                    </a:p>
                    <a:p>
                      <a:r>
                        <a:rPr lang="ru-RU" dirty="0">
                          <a:effectLst/>
                          <a:latin typeface="Times New Roman" charset="0"/>
                        </a:rPr>
                        <a:t>10 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Table 1 </a:t>
            </a:r>
          </a:p>
        </p:txBody>
      </p:sp>
    </p:spTree>
    <p:extLst>
      <p:ext uri="{BB962C8B-B14F-4D97-AF65-F5344CB8AC3E}">
        <p14:creationId xmlns:p14="http://schemas.microsoft.com/office/powerpoint/2010/main" val="14448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Track 5 – QUAL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Workshop D</a:t>
            </a:r>
            <a:br>
              <a:rPr lang="en-US" dirty="0" smtClean="0"/>
            </a:br>
            <a:r>
              <a:rPr lang="en-US" dirty="0" smtClean="0"/>
              <a:t>Discussing your findings and Writing 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78326"/>
            <a:ext cx="7315200" cy="1108339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Sunday, July 15, 2018</a:t>
            </a:r>
          </a:p>
          <a:p>
            <a:pPr algn="r"/>
            <a:r>
              <a:rPr lang="en-US" sz="2800" b="1" dirty="0" smtClean="0"/>
              <a:t>10:15 -11:45 am, DeSantis 2082</a:t>
            </a:r>
          </a:p>
        </p:txBody>
      </p:sp>
    </p:spTree>
    <p:extLst>
      <p:ext uri="{BB962C8B-B14F-4D97-AF65-F5344CB8AC3E}">
        <p14:creationId xmlns:p14="http://schemas.microsoft.com/office/powerpoint/2010/main" val="19186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Chapter </a:t>
            </a:r>
            <a:r>
              <a:rPr lang="en-US" b="1" dirty="0" smtClean="0"/>
              <a:t>5: Discussion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 smtClean="0"/>
              <a:t>(from the </a:t>
            </a:r>
            <a:r>
              <a:rPr lang="en-US" sz="2700" b="1" i="1" dirty="0" smtClean="0"/>
              <a:t>Qualitative </a:t>
            </a:r>
            <a:r>
              <a:rPr lang="en-US" sz="2700" b="1" i="1" dirty="0"/>
              <a:t>Dissertation </a:t>
            </a:r>
            <a:r>
              <a:rPr lang="en-US" sz="2700" b="1" i="1" dirty="0" smtClean="0"/>
              <a:t>Template</a:t>
            </a:r>
            <a:r>
              <a:rPr lang="en-US" sz="2700" b="1" dirty="0" smtClean="0"/>
              <a:t> on the DSS website)</a:t>
            </a:r>
            <a:r>
              <a:rPr lang="en-US" sz="2700" dirty="0"/>
              <a:t/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821" y="903768"/>
            <a:ext cx="7315200" cy="53680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Introduction </a:t>
            </a:r>
          </a:p>
          <a:p>
            <a:pPr marL="0" indent="0">
              <a:buNone/>
            </a:pPr>
            <a:r>
              <a:rPr lang="en-US" b="1" dirty="0" smtClean="0"/>
              <a:t>Discussion of Findings</a:t>
            </a:r>
            <a:endParaRPr lang="en-US" b="1" dirty="0"/>
          </a:p>
          <a:p>
            <a:r>
              <a:rPr lang="en-US" dirty="0" smtClean="0"/>
              <a:t> Incorporate </a:t>
            </a:r>
            <a:r>
              <a:rPr lang="en-US" dirty="0"/>
              <a:t>the following: (a) preconceptions and ideas as discussed in your introduction, (b) existing literature and practice in the area of study, and (c) the utilization of the method.</a:t>
            </a:r>
          </a:p>
          <a:p>
            <a:pPr marL="0" indent="0">
              <a:buNone/>
            </a:pPr>
            <a:r>
              <a:rPr lang="en-US" b="1" dirty="0" smtClean="0"/>
              <a:t>Discuss</a:t>
            </a:r>
            <a:endParaRPr lang="en-US" b="1" dirty="0"/>
          </a:p>
          <a:p>
            <a:pPr lvl="0"/>
            <a:r>
              <a:rPr lang="en-US" dirty="0"/>
              <a:t>Meanings and understandings</a:t>
            </a:r>
          </a:p>
          <a:p>
            <a:pPr lvl="0"/>
            <a:r>
              <a:rPr lang="en-US" dirty="0"/>
              <a:t>Implication of the study</a:t>
            </a:r>
          </a:p>
          <a:p>
            <a:pPr lvl="0"/>
            <a:r>
              <a:rPr lang="en-US" dirty="0"/>
              <a:t>Relevance of the study</a:t>
            </a:r>
          </a:p>
          <a:p>
            <a:r>
              <a:rPr lang="en-US" dirty="0"/>
              <a:t>Integrate the following:</a:t>
            </a:r>
          </a:p>
          <a:p>
            <a:pPr lvl="0"/>
            <a:r>
              <a:rPr lang="en-US" dirty="0"/>
              <a:t>Significance and substance</a:t>
            </a:r>
          </a:p>
          <a:p>
            <a:pPr lvl="0"/>
            <a:r>
              <a:rPr lang="en-US" dirty="0"/>
              <a:t>Importance to discipline</a:t>
            </a:r>
          </a:p>
          <a:p>
            <a:pPr lvl="0"/>
            <a:r>
              <a:rPr lang="en-US" dirty="0"/>
              <a:t>Critique of findings with suggestions for change and future inquiry</a:t>
            </a:r>
          </a:p>
          <a:p>
            <a:pPr marL="0" indent="0">
              <a:buNone/>
            </a:pPr>
            <a:r>
              <a:rPr lang="en-US" b="1" dirty="0"/>
              <a:t>Conclusions and Recommendations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Title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lived experiences of high school principals implementing the core principles of high school reform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To describe the lived experiences of select principals in a large urban school district in southeastern Florida who applied transformational leadership  to implement the core principles of high school reform and redesign in an urban school setting. 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ONE </a:t>
            </a:r>
            <a:r>
              <a:rPr lang="en-US" b="1" dirty="0"/>
              <a:t>overarching question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are the lived experiences of high school principals implementing the core principles of high school reform and redesign?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FOUR supporting research questions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What are the leadership characteristics of high school principals who implemented the core principles of high school reform and redesign?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2. What is the high school principals’ knowledge of the core principles of high school reform and redesign and how are they important to the daily work?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3. What are the educational leadership practices of high school principals who implemented the core principles in developing and retaining qualified teachers and improving best practices in the classroom?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4. What are the educational leadership practices of the principals in establishing shared leadership with their staff to implement the core principles of high school reform and redesign?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2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 for Track 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155790"/>
              </p:ext>
            </p:extLst>
          </p:nvPr>
        </p:nvGraphicFramePr>
        <p:xfrm>
          <a:off x="3868738" y="1300735"/>
          <a:ext cx="7315200" cy="1776348"/>
        </p:xfrm>
        <a:graphic>
          <a:graphicData uri="http://schemas.openxmlformats.org/drawingml/2006/table">
            <a:tbl>
              <a:tblPr/>
              <a:tblGrid>
                <a:gridCol w="2149290"/>
                <a:gridCol w="5165910"/>
              </a:tblGrid>
              <a:tr h="373389">
                <a:tc>
                  <a:txBody>
                    <a:bodyPr/>
                    <a:lstStyle/>
                    <a:p>
                      <a:pPr fontAlgn="t"/>
                      <a:r>
                        <a:rPr lang="en-US" sz="1300" b="1">
                          <a:solidFill>
                            <a:srgbClr val="FFFFFF"/>
                          </a:solidFill>
                          <a:effectLst/>
                        </a:rPr>
                        <a:t>TRACK</a:t>
                      </a:r>
                      <a:endParaRPr lang="en-US" sz="1300">
                        <a:solidFill>
                          <a:srgbClr val="636363"/>
                        </a:solidFill>
                        <a:effectLst/>
                      </a:endParaRPr>
                    </a:p>
                  </a:txBody>
                  <a:tcPr marL="89757" marR="89757" marT="89757" marB="89757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rgbClr val="FFFFFF"/>
                          </a:solidFill>
                          <a:effectLst/>
                        </a:rPr>
                        <a:t>ARTIFACT</a:t>
                      </a:r>
                      <a:endParaRPr lang="en-US" sz="1300">
                        <a:solidFill>
                          <a:srgbClr val="636363"/>
                        </a:solidFill>
                        <a:effectLst/>
                      </a:endParaRPr>
                    </a:p>
                  </a:txBody>
                  <a:tcPr marL="89757" marR="89757" marT="89757" marB="8975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567265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Track 5: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Data Analysis/ Dissertation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Report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9757" marR="89757" marT="89757" marB="89757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Finalized data analysis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plan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(those who came </a:t>
                      </a:r>
                      <a:r>
                        <a:rPr lang="en-US" sz="1600" b="1" u="sng" baseline="0" dirty="0" smtClean="0">
                          <a:solidFill>
                            <a:srgbClr val="C00000"/>
                          </a:solidFill>
                          <a:effectLst/>
                        </a:rPr>
                        <a:t>WITHOUT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data)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endParaRPr lang="en-US" sz="16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Detailed outline for Chapters 4 and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5 (those who came </a:t>
                      </a: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WITH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data)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9757" marR="89757" marT="89757" marB="8975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8518" y="3562651"/>
            <a:ext cx="4675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DUE  SUNDAY, JULY 15, 2018 </a:t>
            </a:r>
          </a:p>
          <a:p>
            <a:pPr algn="ctr"/>
            <a:r>
              <a:rPr lang="en-US" dirty="0" smtClean="0"/>
              <a:t> AT THE END OF DISSERTATION BOOTCAMP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</a:t>
            </a:r>
            <a:r>
              <a:rPr lang="en-US" dirty="0" smtClean="0"/>
              <a:t>5: Discussion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study (serves as the introduction)</a:t>
            </a:r>
          </a:p>
          <a:p>
            <a:r>
              <a:rPr lang="en-US" dirty="0" smtClean="0"/>
              <a:t>Empowerment of staff and the delegation of duties</a:t>
            </a:r>
          </a:p>
          <a:p>
            <a:r>
              <a:rPr lang="en-US" dirty="0" smtClean="0"/>
              <a:t>The cores principles are a part of the principal’s work</a:t>
            </a:r>
          </a:p>
          <a:p>
            <a:r>
              <a:rPr lang="en-US" dirty="0" smtClean="0"/>
              <a:t>Providing teacher support</a:t>
            </a:r>
          </a:p>
          <a:p>
            <a:r>
              <a:rPr lang="en-US" dirty="0" smtClean="0"/>
              <a:t>Engaging teacher leaders to assist the school</a:t>
            </a:r>
          </a:p>
          <a:p>
            <a:r>
              <a:rPr lang="en-US" dirty="0" smtClean="0"/>
              <a:t>Encouragement of teachers to collaborate on curriculum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Recommendations for practice and research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00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br>
              <a:rPr lang="en-US" dirty="0" smtClean="0"/>
            </a:br>
            <a:r>
              <a:rPr lang="en-US" dirty="0" smtClean="0"/>
              <a:t>Rogers (2016) </a:t>
            </a:r>
            <a:br>
              <a:rPr lang="en-US" dirty="0" smtClean="0"/>
            </a:br>
            <a:r>
              <a:rPr lang="en-US" dirty="0" smtClean="0"/>
              <a:t>(Case Study)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Title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Use of Reflective Practices in Applying Strategies Learned Through Professional Development in Social Studies Instruction 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To examine how middle school social studies teachers in a large urban school district in Texas document their process of self-reflection as they integrate instructional strategies learned in professional training into their social studies courses 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Research Questions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How do middle school social studies teachers describe and document their process of integrating strategies learned in professional development training into their instructional approaches in a large urban school district in  southeast Texas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What are the perceptions of middle school social studies teachers regarding the concept of reflective practice as an element of professional development? </a:t>
            </a:r>
          </a:p>
          <a:p>
            <a:pPr marL="0" indent="0">
              <a:buNone/>
            </a:pPr>
            <a:r>
              <a:rPr lang="en-US" dirty="0"/>
              <a:t>3. How does an individual reflective practice model, such as reflective journaling, help middle school social studies teachers document their process of self-reflection as they apply strategies learned in professional development training to instructional approaches?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74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</a:t>
            </a:r>
            <a:br>
              <a:rPr lang="en-US" dirty="0" smtClean="0"/>
            </a:br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Rogers 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Turning points in education</a:t>
            </a:r>
          </a:p>
          <a:p>
            <a:r>
              <a:rPr lang="en-US" dirty="0" smtClean="0"/>
              <a:t>Processes and routines as an impetus for instructional change</a:t>
            </a:r>
          </a:p>
          <a:p>
            <a:r>
              <a:rPr lang="en-US" dirty="0" smtClean="0"/>
              <a:t>Planning, teaching and assessing for Instructional change</a:t>
            </a:r>
          </a:p>
          <a:p>
            <a:r>
              <a:rPr lang="en-US" dirty="0" smtClean="0"/>
              <a:t>Reflective practice as a vehicle for instructional change</a:t>
            </a:r>
          </a:p>
          <a:p>
            <a:r>
              <a:rPr lang="en-US" dirty="0" smtClean="0"/>
              <a:t>Suggestions for  future research</a:t>
            </a:r>
          </a:p>
          <a:p>
            <a:r>
              <a:rPr lang="en-US" dirty="0" smtClean="0"/>
              <a:t>Concluding paragraph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</a:t>
            </a:r>
            <a:br>
              <a:rPr lang="en-US" dirty="0" smtClean="0"/>
            </a:br>
            <a:r>
              <a:rPr lang="en-US" dirty="0" err="1" smtClean="0"/>
              <a:t>Ohlrich</a:t>
            </a:r>
            <a:r>
              <a:rPr lang="en-US" dirty="0" smtClean="0"/>
              <a:t> (2017)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34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</a:t>
            </a:r>
            <a:r>
              <a:rPr lang="en-US" b="1" dirty="0" smtClean="0"/>
              <a:t>itle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Gendering Migration Determinants: A Phenomenological Analysis of </a:t>
            </a:r>
            <a:r>
              <a:rPr lang="en-US" dirty="0" smtClean="0"/>
              <a:t>Professional </a:t>
            </a:r>
            <a:r>
              <a:rPr lang="en-US" dirty="0"/>
              <a:t>Immigrant Women From India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purpose of this study is to understand and describe gendered determinants of highly qualified (HQ) migration based on the lived experiences of professional Asian Indian women in Germany.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Core </a:t>
            </a:r>
            <a:r>
              <a:rPr lang="en-US" b="1" dirty="0"/>
              <a:t>research question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How do professional women from India describe the gendered determinants of HQ international migration? In addition, three issue and three procedural questions will guide this qualitative research.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THREE Issue questions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How do HQ immigrant women from India experience the global talent race? </a:t>
            </a:r>
          </a:p>
          <a:p>
            <a:pPr marL="0" indent="0">
              <a:buNone/>
            </a:pPr>
            <a:r>
              <a:rPr lang="en-US" dirty="0"/>
              <a:t>2. How do HQ immigrant women from India describe their push-pull migration factors? </a:t>
            </a:r>
          </a:p>
          <a:p>
            <a:pPr marL="0" indent="0">
              <a:buNone/>
            </a:pPr>
            <a:r>
              <a:rPr lang="en-US" dirty="0"/>
              <a:t>3. How do HQ immigrant women from India experience social and economic ties between India and the countries they migrate to? 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</a:t>
            </a:r>
            <a:r>
              <a:rPr lang="en-US" dirty="0" smtClean="0"/>
              <a:t>5: Discussion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Overview of the study</a:t>
            </a:r>
          </a:p>
          <a:p>
            <a:pPr marL="0" indent="0">
              <a:buNone/>
            </a:pPr>
            <a:r>
              <a:rPr lang="en-US" b="1" dirty="0" smtClean="0"/>
              <a:t>Understandings of the findings</a:t>
            </a:r>
          </a:p>
          <a:p>
            <a:pPr lvl="1"/>
            <a:r>
              <a:rPr lang="en-US" dirty="0" smtClean="0"/>
              <a:t>Research Question 1</a:t>
            </a:r>
          </a:p>
          <a:p>
            <a:pPr lvl="2"/>
            <a:r>
              <a:rPr lang="en-US" dirty="0" smtClean="0"/>
              <a:t>Theme 1 - The education advantage </a:t>
            </a:r>
          </a:p>
          <a:p>
            <a:pPr lvl="2"/>
            <a:r>
              <a:rPr lang="en-US" dirty="0" smtClean="0"/>
              <a:t>Theme 2 – The media versus India</a:t>
            </a:r>
          </a:p>
          <a:p>
            <a:pPr lvl="1"/>
            <a:r>
              <a:rPr lang="en-US" dirty="0" smtClean="0"/>
              <a:t>Research Questions 2</a:t>
            </a:r>
          </a:p>
          <a:p>
            <a:pPr lvl="2"/>
            <a:r>
              <a:rPr lang="en-US" dirty="0" smtClean="0"/>
              <a:t>Theme 3 – Father figure</a:t>
            </a:r>
          </a:p>
          <a:p>
            <a:pPr lvl="2"/>
            <a:r>
              <a:rPr lang="en-US" dirty="0" smtClean="0"/>
              <a:t>Theme 4 – Expectations</a:t>
            </a:r>
          </a:p>
          <a:p>
            <a:pPr lvl="2"/>
            <a:r>
              <a:rPr lang="en-US" dirty="0" smtClean="0"/>
              <a:t>Theme 5 – Social Status</a:t>
            </a:r>
          </a:p>
          <a:p>
            <a:pPr lvl="2"/>
            <a:r>
              <a:rPr lang="en-US" dirty="0" smtClean="0"/>
              <a:t>Theme 6 – Emancipation</a:t>
            </a:r>
          </a:p>
          <a:p>
            <a:pPr lvl="1"/>
            <a:r>
              <a:rPr lang="en-US" dirty="0" smtClean="0"/>
              <a:t>Research Question 3 </a:t>
            </a:r>
          </a:p>
          <a:p>
            <a:pPr lvl="2"/>
            <a:r>
              <a:rPr lang="en-US" dirty="0" smtClean="0"/>
              <a:t>Theme 7 – Diaspora</a:t>
            </a:r>
          </a:p>
          <a:p>
            <a:pPr lvl="2"/>
            <a:r>
              <a:rPr lang="en-US" dirty="0" smtClean="0"/>
              <a:t>Theme 8 – Changes and India</a:t>
            </a:r>
          </a:p>
          <a:p>
            <a:pPr lvl="2"/>
            <a:r>
              <a:rPr lang="en-US" dirty="0" smtClean="0"/>
              <a:t>Theme 9 – Giving back is sensitive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82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5: Discussion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Conclusion</a:t>
            </a:r>
          </a:p>
          <a:p>
            <a:pPr lvl="1"/>
            <a:r>
              <a:rPr lang="en-US" dirty="0"/>
              <a:t>Central </a:t>
            </a:r>
            <a:r>
              <a:rPr lang="en-US" dirty="0" smtClean="0"/>
              <a:t>question</a:t>
            </a:r>
            <a:endParaRPr lang="en-US" dirty="0"/>
          </a:p>
          <a:p>
            <a:pPr lvl="1"/>
            <a:r>
              <a:rPr lang="en-US" dirty="0"/>
              <a:t>Implications of the study</a:t>
            </a:r>
          </a:p>
          <a:p>
            <a:pPr lvl="1"/>
            <a:r>
              <a:rPr lang="en-US" dirty="0"/>
              <a:t>HQ- IA</a:t>
            </a:r>
          </a:p>
          <a:p>
            <a:pPr lvl="1"/>
            <a:r>
              <a:rPr lang="en-US" dirty="0"/>
              <a:t>Gender and diaspora issues in human capital </a:t>
            </a:r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Sustainable social development</a:t>
            </a:r>
          </a:p>
          <a:p>
            <a:pPr marL="0" indent="0">
              <a:buNone/>
            </a:pPr>
            <a:r>
              <a:rPr lang="en-US" b="1" dirty="0" smtClean="0"/>
              <a:t>Recommendations for further research</a:t>
            </a:r>
          </a:p>
          <a:p>
            <a:pPr lvl="1"/>
            <a:r>
              <a:rPr lang="en-US" dirty="0" smtClean="0"/>
              <a:t>Methodologies</a:t>
            </a:r>
          </a:p>
          <a:p>
            <a:pPr lvl="1"/>
            <a:r>
              <a:rPr lang="en-US" dirty="0" smtClean="0"/>
              <a:t>Sector-specific focus</a:t>
            </a:r>
          </a:p>
          <a:p>
            <a:pPr lvl="1"/>
            <a:r>
              <a:rPr lang="en-US" dirty="0" smtClean="0"/>
              <a:t>Demographical variations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5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smtClean="0"/>
              <a:t>Track 5 – QUAL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Workshop A</a:t>
            </a:r>
            <a:br>
              <a:rPr lang="en-US" smtClean="0"/>
            </a:br>
            <a:r>
              <a:rPr lang="en-US" smtClean="0"/>
              <a:t>Organizing the Data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78326"/>
            <a:ext cx="7315200" cy="1108339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Saturday, July 14, 2018</a:t>
            </a:r>
          </a:p>
          <a:p>
            <a:pPr algn="r"/>
            <a:r>
              <a:rPr lang="en-US" sz="2800" b="1" dirty="0" smtClean="0"/>
              <a:t>9:15 -10:45am, DeSantis 2082</a:t>
            </a:r>
          </a:p>
        </p:txBody>
      </p:sp>
    </p:spTree>
    <p:extLst>
      <p:ext uri="{BB962C8B-B14F-4D97-AF65-F5344CB8AC3E}">
        <p14:creationId xmlns:p14="http://schemas.microsoft.com/office/powerpoint/2010/main" val="1495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Chapter 3:</a:t>
            </a:r>
            <a:br>
              <a:rPr lang="en-US" b="1" dirty="0" smtClean="0"/>
            </a:br>
            <a:r>
              <a:rPr lang="en-US" b="1" dirty="0" smtClean="0"/>
              <a:t>Methodology </a:t>
            </a:r>
            <a:r>
              <a:rPr lang="en-US" sz="3100" b="1" dirty="0" smtClean="0"/>
              <a:t>(Data Analysis section)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/>
              <a:t>(from the </a:t>
            </a:r>
            <a:r>
              <a:rPr lang="en-US" sz="3100" b="1" i="1" dirty="0"/>
              <a:t>Qualitative Dissertation Template</a:t>
            </a:r>
            <a:r>
              <a:rPr lang="en-US" sz="3100" b="1" dirty="0"/>
              <a:t> on the DSS website)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719" y="744279"/>
            <a:ext cx="7315200" cy="52404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Data </a:t>
            </a:r>
            <a:r>
              <a:rPr lang="en-US" b="1" dirty="0"/>
              <a:t>Analysis</a:t>
            </a:r>
            <a:endParaRPr lang="en-US" dirty="0"/>
          </a:p>
          <a:p>
            <a:r>
              <a:rPr lang="en-US" sz="1600" dirty="0"/>
              <a:t>S</a:t>
            </a:r>
            <a:r>
              <a:rPr lang="en-US" sz="1600" dirty="0" smtClean="0"/>
              <a:t>teps </a:t>
            </a:r>
            <a:r>
              <a:rPr lang="en-US" sz="1600" dirty="0"/>
              <a:t>involved in conducting an analysis of qualitative data. </a:t>
            </a:r>
            <a:endParaRPr lang="en-US" sz="1600" dirty="0" smtClean="0"/>
          </a:p>
          <a:p>
            <a:r>
              <a:rPr lang="en-US" sz="1600" u="sng" dirty="0">
                <a:solidFill>
                  <a:srgbClr val="7030A0"/>
                </a:solidFill>
              </a:rPr>
              <a:t>H</a:t>
            </a:r>
            <a:r>
              <a:rPr lang="en-US" sz="1600" u="sng" dirty="0" smtClean="0">
                <a:solidFill>
                  <a:srgbClr val="7030A0"/>
                </a:solidFill>
              </a:rPr>
              <a:t>ow </a:t>
            </a:r>
            <a:r>
              <a:rPr lang="en-US" sz="1600" u="sng" dirty="0">
                <a:solidFill>
                  <a:srgbClr val="7030A0"/>
                </a:solidFill>
              </a:rPr>
              <a:t>the data will be </a:t>
            </a:r>
            <a:r>
              <a:rPr lang="en-US" sz="1600" b="1" u="sng" dirty="0" smtClean="0">
                <a:solidFill>
                  <a:srgbClr val="7030A0"/>
                </a:solidFill>
              </a:rPr>
              <a:t>ORGANIZED </a:t>
            </a:r>
            <a:r>
              <a:rPr lang="en-US" sz="1600" u="sng" dirty="0">
                <a:solidFill>
                  <a:srgbClr val="7030A0"/>
                </a:solidFill>
              </a:rPr>
              <a:t>and transcribed. </a:t>
            </a:r>
            <a:endParaRPr lang="en-US" sz="1600" u="sng" dirty="0" smtClean="0">
              <a:solidFill>
                <a:srgbClr val="7030A0"/>
              </a:solidFill>
            </a:endParaRPr>
          </a:p>
          <a:p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b="1" dirty="0"/>
              <a:t>coding, pattern, and theme development procedures </a:t>
            </a:r>
            <a:r>
              <a:rPr lang="en-US" sz="1600" dirty="0"/>
              <a:t>of the transcripts or text files. </a:t>
            </a:r>
            <a:r>
              <a:rPr lang="en-US" sz="1600" dirty="0" smtClean="0"/>
              <a:t>I(f </a:t>
            </a:r>
            <a:r>
              <a:rPr lang="en-US" sz="1600" dirty="0"/>
              <a:t>used, discuss specific qualitative software you will use to assist in organizing collected </a:t>
            </a:r>
            <a:r>
              <a:rPr lang="en-US" sz="1600" dirty="0" smtClean="0"/>
              <a:t>data) </a:t>
            </a:r>
          </a:p>
          <a:p>
            <a:pPr marL="0" indent="0">
              <a:buNone/>
            </a:pPr>
            <a:r>
              <a:rPr lang="en-US" b="1" dirty="0" smtClean="0"/>
              <a:t>Ethical Considerations</a:t>
            </a:r>
            <a:endParaRPr lang="en-US" dirty="0" smtClean="0"/>
          </a:p>
          <a:p>
            <a:r>
              <a:rPr lang="en-US" sz="1600" dirty="0"/>
              <a:t>H</a:t>
            </a:r>
            <a:r>
              <a:rPr lang="en-US" sz="1600" dirty="0" smtClean="0"/>
              <a:t>ow </a:t>
            </a:r>
            <a:r>
              <a:rPr lang="en-US" sz="1600" dirty="0"/>
              <a:t>you will maintain ethics of the study. Preserve anonymity and keep the documents secure.</a:t>
            </a:r>
          </a:p>
          <a:p>
            <a:pPr marL="0" indent="0">
              <a:buNone/>
            </a:pPr>
            <a:r>
              <a:rPr lang="en-US" b="1" dirty="0"/>
              <a:t>Trustworthiness</a:t>
            </a:r>
            <a:endParaRPr lang="en-US" dirty="0"/>
          </a:p>
          <a:p>
            <a:r>
              <a:rPr lang="en-US" sz="1600" dirty="0" smtClean="0"/>
              <a:t>Establishing validity and reliability of the findings. Steps undertaken to ensure the </a:t>
            </a:r>
            <a:r>
              <a:rPr lang="en-US" sz="1600" dirty="0"/>
              <a:t>accuracy of </a:t>
            </a:r>
            <a:r>
              <a:rPr lang="en-US" sz="1600" dirty="0" smtClean="0"/>
              <a:t>the findings </a:t>
            </a:r>
            <a:r>
              <a:rPr lang="en-US" sz="1600" dirty="0"/>
              <a:t>and interpretation </a:t>
            </a:r>
            <a:r>
              <a:rPr lang="en-US" sz="1600" dirty="0" smtClean="0"/>
              <a:t>of data by </a:t>
            </a:r>
            <a:r>
              <a:rPr lang="en-US" sz="1600" dirty="0"/>
              <a:t>including the following: (a) </a:t>
            </a:r>
            <a:r>
              <a:rPr lang="en-US" sz="1600" b="1" dirty="0"/>
              <a:t>member checking</a:t>
            </a:r>
            <a:r>
              <a:rPr lang="en-US" sz="1600" dirty="0"/>
              <a:t>—asking members to check the accuracy of the account and (b) </a:t>
            </a:r>
            <a:r>
              <a:rPr lang="en-US" sz="1600" b="1" dirty="0"/>
              <a:t>triangulation</a:t>
            </a:r>
            <a:r>
              <a:rPr lang="en-US" sz="1600" dirty="0"/>
              <a:t>—using corroborating </a:t>
            </a:r>
            <a:r>
              <a:rPr lang="en-US" sz="1600" dirty="0" smtClean="0"/>
              <a:t>evidence, (c) </a:t>
            </a:r>
            <a:r>
              <a:rPr lang="en-US" sz="1600" b="1" dirty="0" smtClean="0"/>
              <a:t>audit trails </a:t>
            </a:r>
            <a:r>
              <a:rPr lang="en-US" sz="1600" dirty="0" smtClean="0"/>
              <a:t>– detailed record-keeping of the entire research process from when you first start to think about your research through the process to the final conclusions, (d) </a:t>
            </a:r>
            <a:r>
              <a:rPr lang="en-US" sz="1600" b="1" dirty="0" smtClean="0"/>
              <a:t>peer-debriefing</a:t>
            </a:r>
            <a:r>
              <a:rPr lang="en-US" sz="1600" dirty="0" smtClean="0"/>
              <a:t> and </a:t>
            </a:r>
            <a:r>
              <a:rPr lang="en-US" sz="1600" b="1" dirty="0" smtClean="0"/>
              <a:t>expert reviews</a:t>
            </a:r>
            <a:r>
              <a:rPr lang="en-US" sz="1600" dirty="0" smtClean="0"/>
              <a:t>, (e) </a:t>
            </a:r>
            <a:r>
              <a:rPr lang="en-US" sz="1600" b="1" dirty="0" smtClean="0"/>
              <a:t>mixed methods</a:t>
            </a:r>
            <a:endParaRPr lang="en-US" sz="1600" b="1" dirty="0"/>
          </a:p>
          <a:p>
            <a:pPr marL="0" indent="0">
              <a:buNone/>
            </a:pPr>
            <a:r>
              <a:rPr lang="en-US" b="1" dirty="0"/>
              <a:t>Potential Research Bias</a:t>
            </a:r>
            <a:endParaRPr lang="en-US" dirty="0"/>
          </a:p>
          <a:p>
            <a:r>
              <a:rPr lang="en-US" sz="1600" dirty="0" smtClean="0"/>
              <a:t>Researcher’s bias with regards to </a:t>
            </a:r>
            <a:r>
              <a:rPr lang="en-US" sz="1600" dirty="0"/>
              <a:t>the topic, whether personal or professional. </a:t>
            </a:r>
            <a:r>
              <a:rPr lang="en-US" sz="1600" dirty="0" smtClean="0"/>
              <a:t>Plan to </a:t>
            </a:r>
            <a:r>
              <a:rPr lang="en-US" sz="1600" dirty="0"/>
              <a:t>manage potential bias.</a:t>
            </a:r>
          </a:p>
          <a:p>
            <a:pPr marL="0" indent="0">
              <a:buNone/>
            </a:pPr>
            <a:r>
              <a:rPr lang="en-US" b="1" dirty="0"/>
              <a:t>Limitations</a:t>
            </a:r>
            <a:endParaRPr lang="en-US" dirty="0"/>
          </a:p>
          <a:p>
            <a:r>
              <a:rPr lang="en-US" sz="1600" dirty="0"/>
              <a:t>L</a:t>
            </a:r>
            <a:r>
              <a:rPr lang="en-US" sz="1600" dirty="0" smtClean="0"/>
              <a:t>imitations</a:t>
            </a:r>
            <a:r>
              <a:rPr lang="en-US" sz="1600" dirty="0"/>
              <a:t>, restrictions, or constraints that may affect the </a:t>
            </a:r>
            <a:r>
              <a:rPr lang="en-US" sz="1600" dirty="0" smtClean="0"/>
              <a:t>study’s </a:t>
            </a:r>
            <a:r>
              <a:rPr lang="en-US" sz="1600" dirty="0"/>
              <a:t>outcomes.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Basic Forms of Qualitative 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Interviews/ Focus Groups </a:t>
            </a:r>
            <a:r>
              <a:rPr lang="en-US" dirty="0" smtClean="0"/>
              <a:t>(ranges from one-to-one, in-person interaction to group, web-based interactions)</a:t>
            </a:r>
          </a:p>
          <a:p>
            <a:r>
              <a:rPr lang="en-US" b="1" dirty="0" smtClean="0"/>
              <a:t>Observations </a:t>
            </a:r>
            <a:r>
              <a:rPr lang="en-US" dirty="0" smtClean="0"/>
              <a:t>(ranges from non-participant to participant)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Documents </a:t>
            </a:r>
            <a:r>
              <a:rPr lang="en-US" dirty="0" smtClean="0"/>
              <a:t>(ranges from private to public)</a:t>
            </a:r>
          </a:p>
          <a:p>
            <a:r>
              <a:rPr lang="en-US" b="1" dirty="0" smtClean="0"/>
              <a:t>Audio-visual materials </a:t>
            </a:r>
            <a:r>
              <a:rPr lang="en-US" dirty="0" smtClean="0"/>
              <a:t>(ranges from photographs to participant-created artifacts)</a:t>
            </a:r>
          </a:p>
          <a:p>
            <a:r>
              <a:rPr lang="en-US" dirty="0" smtClean="0"/>
              <a:t>Others include online text-based chats, weblogs, social media, images and sounds on websites, instant messaging, etc.</a:t>
            </a:r>
          </a:p>
          <a:p>
            <a:pPr marL="0" indent="0" algn="r">
              <a:buNone/>
            </a:pPr>
            <a:r>
              <a:rPr lang="en-US" dirty="0"/>
              <a:t>(Creswell, 2018)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362151" cy="4601183"/>
          </a:xfrm>
        </p:spPr>
        <p:txBody>
          <a:bodyPr/>
          <a:lstStyle/>
          <a:p>
            <a:r>
              <a:rPr lang="en-US" smtClean="0"/>
              <a:t>Organizing Qualitative </a:t>
            </a:r>
            <a:r>
              <a:rPr lang="en-US" dirty="0" smtClean="0"/>
              <a:t>Data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to begin by </a:t>
            </a:r>
            <a:r>
              <a:rPr lang="en-US" b="1" dirty="0" smtClean="0"/>
              <a:t>preparing and organizing the data </a:t>
            </a:r>
            <a:r>
              <a:rPr lang="en-US" dirty="0" smtClean="0"/>
              <a:t>collected (which will be voluminous!)</a:t>
            </a:r>
          </a:p>
          <a:p>
            <a:r>
              <a:rPr lang="en-US" dirty="0" smtClean="0"/>
              <a:t>Includes transcribing interview/ focus group notes</a:t>
            </a:r>
          </a:p>
          <a:p>
            <a:r>
              <a:rPr lang="en-US" dirty="0" smtClean="0"/>
              <a:t>Organizing field notes from observations</a:t>
            </a:r>
          </a:p>
          <a:p>
            <a:r>
              <a:rPr lang="en-US" dirty="0" smtClean="0"/>
              <a:t>Ensuring all documents to be used in the analysis are present and available</a:t>
            </a:r>
          </a:p>
          <a:p>
            <a:r>
              <a:rPr lang="en-US" dirty="0" smtClean="0"/>
              <a:t>Use digital files/ make copies</a:t>
            </a:r>
          </a:p>
          <a:p>
            <a:r>
              <a:rPr lang="en-US" dirty="0" smtClean="0"/>
              <a:t>Have a consistent file-naming system to so that individual audio files or transcripts are easy to locate later on</a:t>
            </a:r>
          </a:p>
          <a:p>
            <a:r>
              <a:rPr lang="en-US" dirty="0" smtClean="0"/>
              <a:t>If doing manual data analysis, then maintain a searchable spreadsheet by:</a:t>
            </a:r>
          </a:p>
          <a:p>
            <a:pPr lvl="1"/>
            <a:r>
              <a:rPr lang="en-US" dirty="0" smtClean="0"/>
              <a:t>form of data collected</a:t>
            </a:r>
          </a:p>
          <a:p>
            <a:pPr lvl="1"/>
            <a:r>
              <a:rPr lang="en-US" dirty="0" smtClean="0"/>
              <a:t>Date/ time collected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participant/ document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(Creswell &amp; Poth, 2018)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conversation and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recordings of interviews to transcripts and saving them as word documents</a:t>
            </a:r>
          </a:p>
          <a:p>
            <a:r>
              <a:rPr lang="en-US" dirty="0" smtClean="0"/>
              <a:t>Digital representations of audio-visual materials – jpeg or pdf files</a:t>
            </a:r>
          </a:p>
          <a:p>
            <a:r>
              <a:rPr lang="en-US" dirty="0" smtClean="0"/>
              <a:t>CAQDAS (Computer Assisted </a:t>
            </a:r>
            <a:r>
              <a:rPr lang="en-US" dirty="0"/>
              <a:t>Q</a:t>
            </a:r>
            <a:r>
              <a:rPr lang="en-US" dirty="0" smtClean="0"/>
              <a:t>ualitative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</a:t>
            </a:r>
            <a:r>
              <a:rPr lang="en-US" dirty="0" smtClean="0"/>
              <a:t>nalysis Software) can also help managing data files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Track 5 – QUAL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Workshop B</a:t>
            </a:r>
            <a:br>
              <a:rPr lang="en-US" dirty="0" smtClean="0"/>
            </a:br>
            <a:r>
              <a:rPr lang="en-US" dirty="0" smtClean="0"/>
              <a:t>Analyzing the 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78326"/>
            <a:ext cx="7315200" cy="1108339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Saturday, July 14, 2018</a:t>
            </a:r>
          </a:p>
          <a:p>
            <a:pPr algn="r"/>
            <a:r>
              <a:rPr lang="en-US" sz="2800" b="1" dirty="0" smtClean="0"/>
              <a:t>11:00 -12:30pm, DeSantis 2082</a:t>
            </a:r>
          </a:p>
        </p:txBody>
      </p:sp>
    </p:spTree>
    <p:extLst>
      <p:ext uri="{BB962C8B-B14F-4D97-AF65-F5344CB8AC3E}">
        <p14:creationId xmlns:p14="http://schemas.microsoft.com/office/powerpoint/2010/main" val="19933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1927</TotalTime>
  <Words>2098</Words>
  <Application>Microsoft Macintosh PowerPoint</Application>
  <PresentationFormat>Widescreen</PresentationFormat>
  <Paragraphs>408</Paragraphs>
  <Slides>35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Corbel</vt:lpstr>
      <vt:lpstr>Times New Roman</vt:lpstr>
      <vt:lpstr>Wingdings 2</vt:lpstr>
      <vt:lpstr>Arial</vt:lpstr>
      <vt:lpstr>Frame</vt:lpstr>
      <vt:lpstr>   Track 5 – QUAL Workshops A - D (Saturday &amp; Sunday, July 14-15, 2018) </vt:lpstr>
      <vt:lpstr>Track 5- QUAL Overview of Workshops and Bootcamps  (DeSantis 2082, 2081*)  </vt:lpstr>
      <vt:lpstr>Artifact for Track 5</vt:lpstr>
      <vt:lpstr>Track 5 – QUAL Workshop A Organizing the Data </vt:lpstr>
      <vt:lpstr> Chapter 3: Methodology (Data Analysis section)  (from the Qualitative Dissertation Template on the DSS website) </vt:lpstr>
      <vt:lpstr>Four Basic Forms of Qualitative Data </vt:lpstr>
      <vt:lpstr>Organizing Qualitative Data for Analysis</vt:lpstr>
      <vt:lpstr>Data conversation and storage</vt:lpstr>
      <vt:lpstr>Track 5 – QUAL Workshop B Analyzing the Data </vt:lpstr>
      <vt:lpstr>Analyzing Qualitative Data – Manually </vt:lpstr>
      <vt:lpstr>Computer Aided Qualitative Data Analysis Software (CAQDAS) </vt:lpstr>
      <vt:lpstr>Phenomenology</vt:lpstr>
      <vt:lpstr>Ethnography</vt:lpstr>
      <vt:lpstr>Grounded Theory</vt:lpstr>
      <vt:lpstr>Track 5 – QUAL Workshop C Interpreting the Data and Writing Chapter 4</vt:lpstr>
      <vt:lpstr>  Chapter 4: Findings  (from the Qualitative Dissertation Template on the DSS website)  </vt:lpstr>
      <vt:lpstr>Example 1  Hall (2017)</vt:lpstr>
      <vt:lpstr>Research Questions Hall (2017)</vt:lpstr>
      <vt:lpstr>Format of Chapter 4: Results Hall (2017)</vt:lpstr>
      <vt:lpstr>Example 2  Rogers (2016)</vt:lpstr>
      <vt:lpstr>Research Questions Rogers (2016)</vt:lpstr>
      <vt:lpstr>Format of Chapter 4: Results Rogers (2016)</vt:lpstr>
      <vt:lpstr>Example 3  Ohlrich (2017)</vt:lpstr>
      <vt:lpstr>Research Questions Ohlrich (2017)</vt:lpstr>
      <vt:lpstr>Format of Chapter 4: Results Ohlrich (2017)</vt:lpstr>
      <vt:lpstr>Table: Theme Tallies Ohlrich (2017)</vt:lpstr>
      <vt:lpstr>Track 5 – QUAL Workshop D Discussing your findings and Writing Chapter 5</vt:lpstr>
      <vt:lpstr> Chapter 5: Discussion   (from the Qualitative Dissertation Template on the DSS website) </vt:lpstr>
      <vt:lpstr>Example 1  Hall (2017)</vt:lpstr>
      <vt:lpstr>Format of Chapter 5: Discussion Hall (2017)</vt:lpstr>
      <vt:lpstr>Example 2 Rogers (2016)  (Case Study) </vt:lpstr>
      <vt:lpstr>Format of Chapter 5 Discussion Rogers (2016)</vt:lpstr>
      <vt:lpstr>Example 3  Ohlrich (2017)</vt:lpstr>
      <vt:lpstr>Format of Chapter 5: Discussion Ohlrich (2017)</vt:lpstr>
      <vt:lpstr>Format of Chapter 5: Discussion Ohlrich (2017) (ctd)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Vanaja Nethi</dc:creator>
  <cp:lastModifiedBy>Vanaja Nethi</cp:lastModifiedBy>
  <cp:revision>63</cp:revision>
  <dcterms:created xsi:type="dcterms:W3CDTF">2018-07-11T14:49:37Z</dcterms:created>
  <dcterms:modified xsi:type="dcterms:W3CDTF">2018-07-15T18:20:37Z</dcterms:modified>
</cp:coreProperties>
</file>