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63" r:id="rId2"/>
    <p:sldId id="271" r:id="rId3"/>
    <p:sldId id="275" r:id="rId4"/>
    <p:sldId id="272" r:id="rId5"/>
    <p:sldId id="268" r:id="rId6"/>
    <p:sldId id="276" r:id="rId7"/>
    <p:sldId id="269" r:id="rId8"/>
    <p:sldId id="270" r:id="rId9"/>
    <p:sldId id="274" r:id="rId10"/>
    <p:sldId id="264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60FF6-4F02-41AF-9D79-9820270FCBD6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CFDA-6ECB-4984-BC1D-18C52F4245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2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09C5-75BB-4414-9338-7A1C0CAD17B5}" type="datetimeFigureOut">
              <a:rPr lang="en-US" smtClean="0"/>
              <a:t>7/15/2018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F0A6-9DE7-4D4F-86C7-D6F614E29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6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012180" y="359898"/>
            <a:ext cx="57734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" name="Picture 1" descr="Close up of a light bul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5864352" cy="6851904"/>
          </a:xfrm>
          <a:prstGeom prst="rect">
            <a:avLst/>
          </a:prstGeom>
        </p:spPr>
      </p:pic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012180" y="1850064"/>
            <a:ext cx="57734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7ED-526C-43D7-BA41-7DEE51FD568E}" type="datetime1">
              <a:rPr lang="en-US" smtClean="0"/>
              <a:t>7/15/2018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403F-04F5-4D09-800D-7870715B9ED9}" type="datetime1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87C-0397-4298-B160-26D34EC67BB0}" type="datetime1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177-F084-49E7-ADEE-00812B3D582B}" type="datetime1">
              <a:rPr lang="en-US" smtClean="0"/>
              <a:t>7/15/2018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22400" y="-54"/>
            <a:ext cx="1076545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940" y="2600325"/>
            <a:ext cx="10166316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4" name="Picture 13" descr="Close up of light filament of a half bul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5079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940" y="1066800"/>
            <a:ext cx="10166316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39ED-27B9-4997-BF90-3A238D0607E9}" type="datetime1">
              <a:rPr lang="en-US" smtClean="0"/>
              <a:t>7/15/2018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4FCC-F745-44A0-B2E4-C91714F31EB6}" type="datetime1">
              <a:rPr lang="en-US" smtClean="0"/>
              <a:t>7/15/2018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0EA4-DCC4-4D4C-953F-F31E92EE505C}" type="datetime1">
              <a:rPr lang="en-US" smtClean="0"/>
              <a:t>7/15/2018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F08-6BA5-45A1-80AB-C11AC921B6C6}" type="datetime1">
              <a:rPr lang="en-US" smtClean="0"/>
              <a:t>7/15/2018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82A9-7CD7-4D15-868B-D8AF30864858}" type="datetime1">
              <a:rPr lang="en-US" smtClean="0"/>
              <a:t>7/15/2018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108712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108712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C6A-4AB7-47F1-904A-90BC8DD816B4}" type="datetime1">
              <a:rPr lang="en-US" smtClean="0"/>
              <a:t>7/15/2018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BC9A-EBF0-4E12-A1D3-DD221366B0A1}" type="datetime1">
              <a:rPr lang="en-US" smtClean="0"/>
              <a:t>7/15/2018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Close up of a light bulb"/>
          <p:cNvGrpSpPr/>
          <p:nvPr userDrawn="1"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45079" cy="6858000"/>
            </a:xfrm>
            <a:prstGeom prst="rect">
              <a:avLst/>
            </a:prstGeom>
          </p:spPr>
        </p:pic>
      </p:grp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fld id="{7157590A-740B-4548-A79B-F8E5167210D0}" type="datetime1">
              <a:rPr lang="en-US" smtClean="0"/>
              <a:t>7/15/2018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/>
              <a:t>Add a footer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Identifying Directions for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Capo and Mrs. Fernandez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14144" y="1437550"/>
            <a:ext cx="9997440" cy="4800600"/>
          </a:xfrm>
        </p:spPr>
        <p:txBody>
          <a:bodyPr>
            <a:normAutofit/>
          </a:bodyPr>
          <a:lstStyle/>
          <a:p>
            <a:pPr marL="82296" lvl="0" indent="-45720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Martin, B. (2014).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Minority STEM students' perceptions of academic advisement and the impact of academic advisement on satisfaction and academic success of minority STEM students at an HBCU in southeastern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Louisiana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(Order No. 3666736). Available from ProQuest Dissertations &amp; Theses Global. (1640917921). Retrieved from http://search.proquest.com.ezproxylocal.library.nova.edu/docview/1640917921?accountid=6579</a:t>
            </a:r>
          </a:p>
        </p:txBody>
      </p:sp>
    </p:spTree>
    <p:extLst>
      <p:ext uri="{BB962C8B-B14F-4D97-AF65-F5344CB8AC3E}">
        <p14:creationId xmlns:p14="http://schemas.microsoft.com/office/powerpoint/2010/main" val="8819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Dr. Berta Capo</a:t>
            </a:r>
          </a:p>
          <a:p>
            <a:pPr marL="82296" indent="0">
              <a:buNone/>
            </a:pPr>
            <a:r>
              <a:rPr lang="en-US" dirty="0"/>
              <a:t>c</a:t>
            </a:r>
            <a:r>
              <a:rPr lang="en-US" dirty="0" smtClean="0"/>
              <a:t>bertanova.edu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5" y="1524000"/>
            <a:ext cx="5573129" cy="466344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Joana Fernandez-</a:t>
            </a:r>
            <a:r>
              <a:rPr lang="en-US" dirty="0" err="1" smtClean="0"/>
              <a:t>Nuñez</a:t>
            </a:r>
            <a:r>
              <a:rPr lang="en-US" dirty="0" smtClean="0"/>
              <a:t> joana.Fernandez@nova.edu</a:t>
            </a:r>
            <a:endParaRPr lang="en-US" dirty="0"/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David Weintraub</a:t>
            </a:r>
          </a:p>
          <a:p>
            <a:pPr marL="82296" indent="0">
              <a:buNone/>
            </a:pPr>
            <a:r>
              <a:rPr lang="en-US" dirty="0" smtClean="0"/>
              <a:t>daweint@nova.edu</a:t>
            </a:r>
          </a:p>
          <a:p>
            <a:pPr marL="82296" indent="0">
              <a:buNone/>
            </a:pPr>
            <a:r>
              <a:rPr lang="en-US" dirty="0" smtClean="0"/>
              <a:t>Anne Joslin</a:t>
            </a:r>
          </a:p>
          <a:p>
            <a:pPr marL="82296" indent="0">
              <a:buNone/>
            </a:pPr>
            <a:r>
              <a:rPr lang="en-US" dirty="0" smtClean="0"/>
              <a:t>joslina@nova.edu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1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</a:t>
            </a:r>
            <a:r>
              <a:rPr lang="en-US" dirty="0" smtClean="0"/>
              <a:t>earching for Research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Begin pulling research articles related to your </a:t>
            </a:r>
            <a:r>
              <a:rPr lang="en-US" dirty="0" smtClean="0"/>
              <a:t>topic</a:t>
            </a:r>
          </a:p>
          <a:p>
            <a:r>
              <a:rPr lang="en-US" dirty="0" smtClean="0"/>
              <a:t>Pull dissertations</a:t>
            </a:r>
          </a:p>
          <a:p>
            <a:r>
              <a:rPr lang="en-US" dirty="0" smtClean="0"/>
              <a:t>See what has already been done</a:t>
            </a:r>
          </a:p>
          <a:p>
            <a:r>
              <a:rPr lang="en-US" dirty="0" smtClean="0"/>
              <a:t>Look for Gaps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3" y="2027237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28668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Your best source for current peer reviewed research.</a:t>
            </a:r>
          </a:p>
          <a:p>
            <a:pPr marL="82296" indent="0">
              <a:buNone/>
            </a:pPr>
            <a:r>
              <a:rPr lang="en-US" dirty="0" smtClean="0"/>
              <a:t>Learn to utilize the databases effectively</a:t>
            </a:r>
          </a:p>
          <a:p>
            <a:pPr marL="82296" indent="0">
              <a:buNone/>
            </a:pPr>
            <a:r>
              <a:rPr lang="en-US" dirty="0" smtClean="0"/>
              <a:t>Start with the most current research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3" y="2207622"/>
            <a:ext cx="4876800" cy="2847703"/>
          </a:xfrm>
        </p:spPr>
      </p:pic>
    </p:spTree>
    <p:extLst>
      <p:ext uri="{BB962C8B-B14F-4D97-AF65-F5344CB8AC3E}">
        <p14:creationId xmlns:p14="http://schemas.microsoft.com/office/powerpoint/2010/main" val="108698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Research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through journal articles or recent dissertations for recommendations for future research</a:t>
            </a:r>
          </a:p>
          <a:p>
            <a:endParaRPr lang="en-US" dirty="0" smtClean="0"/>
          </a:p>
          <a:p>
            <a:r>
              <a:rPr lang="en-US" dirty="0" smtClean="0"/>
              <a:t>Recommendations are usually found in the discussion or conclusion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3" y="1832927"/>
            <a:ext cx="4876800" cy="4046220"/>
          </a:xfrm>
        </p:spPr>
      </p:pic>
    </p:spTree>
    <p:extLst>
      <p:ext uri="{BB962C8B-B14F-4D97-AF65-F5344CB8AC3E}">
        <p14:creationId xmlns:p14="http://schemas.microsoft.com/office/powerpoint/2010/main" val="10644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and Recommendations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68" y="1447800"/>
            <a:ext cx="9629002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8268" y="6278562"/>
            <a:ext cx="3860800" cy="476250"/>
          </a:xfrm>
        </p:spPr>
        <p:txBody>
          <a:bodyPr/>
          <a:lstStyle/>
          <a:p>
            <a:r>
              <a:rPr lang="en-US" dirty="0" smtClean="0"/>
              <a:t>(Martin, 2014, p. 94)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2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Possibilities and Replicating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have a different </a:t>
            </a:r>
            <a:r>
              <a:rPr lang="en-US" dirty="0"/>
              <a:t>population</a:t>
            </a:r>
          </a:p>
          <a:p>
            <a:r>
              <a:rPr lang="en-US" dirty="0" smtClean="0"/>
              <a:t>You wish to use a different methodology or theoretical framework </a:t>
            </a:r>
            <a:r>
              <a:rPr lang="en-US" dirty="0"/>
              <a:t>to learn more about a </a:t>
            </a:r>
            <a:r>
              <a:rPr lang="en-US" dirty="0" smtClean="0"/>
              <a:t>phenomenon</a:t>
            </a:r>
          </a:p>
          <a:p>
            <a:r>
              <a:rPr lang="en-US" dirty="0" smtClean="0"/>
              <a:t>The researcher(s) state that further research is needed (limited research)</a:t>
            </a:r>
          </a:p>
          <a:p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75" y="1524000"/>
            <a:ext cx="4664075" cy="4664075"/>
          </a:xfrm>
        </p:spPr>
      </p:pic>
    </p:spTree>
    <p:extLst>
      <p:ext uri="{BB962C8B-B14F-4D97-AF65-F5344CB8AC3E}">
        <p14:creationId xmlns:p14="http://schemas.microsoft.com/office/powerpoint/2010/main" val="7233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Topic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Must be something you are very interested in researching</a:t>
            </a:r>
          </a:p>
          <a:p>
            <a:r>
              <a:rPr lang="en-US" dirty="0" smtClean="0"/>
              <a:t>Must be highly related to your major</a:t>
            </a:r>
          </a:p>
          <a:p>
            <a:r>
              <a:rPr lang="en-US" dirty="0"/>
              <a:t>S</a:t>
            </a:r>
            <a:r>
              <a:rPr lang="en-US" dirty="0" smtClean="0"/>
              <a:t>hould be important</a:t>
            </a:r>
          </a:p>
          <a:p>
            <a:pPr marL="82296" indent="0">
              <a:buNone/>
            </a:pPr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378">
            <a:off x="7089931" y="2422130"/>
            <a:ext cx="4737763" cy="2295874"/>
          </a:xfrm>
        </p:spPr>
      </p:pic>
    </p:spTree>
    <p:extLst>
      <p:ext uri="{BB962C8B-B14F-4D97-AF65-F5344CB8AC3E}">
        <p14:creationId xmlns:p14="http://schemas.microsoft.com/office/powerpoint/2010/main" val="20469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Research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Cost</a:t>
            </a:r>
          </a:p>
          <a:p>
            <a:r>
              <a:rPr lang="en-US" dirty="0" smtClean="0"/>
              <a:t>Uniqueness</a:t>
            </a:r>
          </a:p>
          <a:p>
            <a:r>
              <a:rPr lang="en-US" dirty="0" smtClean="0"/>
              <a:t>Need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Difficulty</a:t>
            </a:r>
          </a:p>
          <a:p>
            <a:r>
              <a:rPr lang="en-US" dirty="0"/>
              <a:t>Should be feasible</a:t>
            </a:r>
          </a:p>
          <a:p>
            <a:r>
              <a:rPr lang="en-US" dirty="0"/>
              <a:t>Must be ethical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3" y="2229167"/>
            <a:ext cx="4876800" cy="3253740"/>
          </a:xfrm>
        </p:spPr>
      </p:pic>
    </p:spTree>
    <p:extLst>
      <p:ext uri="{BB962C8B-B14F-4D97-AF65-F5344CB8AC3E}">
        <p14:creationId xmlns:p14="http://schemas.microsoft.com/office/powerpoint/2010/main" val="3561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en-US" dirty="0" smtClean="0"/>
              <a:t>Narrow your topic to a Problem Statement!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What exactly is the problem?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Must not be too broad or too narrow.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EX. </a:t>
            </a:r>
            <a:r>
              <a:rPr lang="en-US" smtClean="0"/>
              <a:t>Students’ </a:t>
            </a:r>
            <a:r>
              <a:rPr lang="en-US" dirty="0"/>
              <a:t>attendance rate </a:t>
            </a:r>
            <a:r>
              <a:rPr lang="en-US" dirty="0" smtClean="0"/>
              <a:t>in </a:t>
            </a:r>
            <a:r>
              <a:rPr lang="en-US" smtClean="0"/>
              <a:t>X school </a:t>
            </a:r>
            <a:r>
              <a:rPr lang="en-US" dirty="0" smtClean="0"/>
              <a:t>in a southern state has declined by 20 % since the </a:t>
            </a:r>
            <a:r>
              <a:rPr lang="en-US" smtClean="0"/>
              <a:t>2016/2017 school year.</a:t>
            </a:r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3" y="2078037"/>
            <a:ext cx="4876800" cy="3556000"/>
          </a:xfrm>
        </p:spPr>
      </p:pic>
    </p:spTree>
    <p:extLst>
      <p:ext uri="{BB962C8B-B14F-4D97-AF65-F5344CB8AC3E}">
        <p14:creationId xmlns:p14="http://schemas.microsoft.com/office/powerpoint/2010/main" val="20411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dea design temp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ea design slides.potx" id="{DF01E6A4-6AA1-422C-B26D-6A4BADE1B013}" vid="{6A88D988-B038-48EA-B513-AE1D8F325C3E}"/>
    </a:ext>
  </a:extLst>
</a:theme>
</file>

<file path=ppt/theme/theme2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Idea design slides</Template>
  <TotalTime>6542</TotalTime>
  <Words>289</Words>
  <Application>Microsoft Office PowerPoint</Application>
  <PresentationFormat>Widescreen</PresentationFormat>
  <Paragraphs>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Century Gothic</vt:lpstr>
      <vt:lpstr>Times New Roman</vt:lpstr>
      <vt:lpstr>Verdana</vt:lpstr>
      <vt:lpstr>Wingdings 2</vt:lpstr>
      <vt:lpstr>Idea design template</vt:lpstr>
      <vt:lpstr>Identifying Directions for Research</vt:lpstr>
      <vt:lpstr> Searching for Research Possibilities</vt:lpstr>
      <vt:lpstr>Library Databases</vt:lpstr>
      <vt:lpstr>Searching for Research Possibilities</vt:lpstr>
      <vt:lpstr>Research and Recommendations</vt:lpstr>
      <vt:lpstr>Possibilities and Replicating Research</vt:lpstr>
      <vt:lpstr>Research Topic Considerations</vt:lpstr>
      <vt:lpstr>More Research considerations</vt:lpstr>
      <vt:lpstr>The Problem</vt:lpstr>
      <vt:lpstr>References</vt:lpstr>
      <vt:lpstr>Contact Information</vt:lpstr>
    </vt:vector>
  </TitlesOfParts>
  <Company>Nova Southeastern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Directions for Research</dc:title>
  <dc:creator>Berta Capo</dc:creator>
  <cp:lastModifiedBy>whec</cp:lastModifiedBy>
  <cp:revision>20</cp:revision>
  <dcterms:created xsi:type="dcterms:W3CDTF">2018-06-07T23:55:41Z</dcterms:created>
  <dcterms:modified xsi:type="dcterms:W3CDTF">2018-07-15T14:08:54Z</dcterms:modified>
</cp:coreProperties>
</file>