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1" r:id="rId1"/>
  </p:sldMasterIdLst>
  <p:notesMasterIdLst>
    <p:notesMasterId r:id="rId11"/>
  </p:notesMasterIdLst>
  <p:sldIdLst>
    <p:sldId id="422" r:id="rId2"/>
    <p:sldId id="275" r:id="rId3"/>
    <p:sldId id="428" r:id="rId4"/>
    <p:sldId id="431" r:id="rId5"/>
    <p:sldId id="427" r:id="rId6"/>
    <p:sldId id="432" r:id="rId7"/>
    <p:sldId id="429" r:id="rId8"/>
    <p:sldId id="430" r:id="rId9"/>
    <p:sldId id="43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>
      <p:cViewPr varScale="1">
        <p:scale>
          <a:sx n="64" d="100"/>
          <a:sy n="64" d="100"/>
        </p:scale>
        <p:origin x="885" y="4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80315B5-EE20-4162-A46A-6D270BDBBF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0315B5-EE20-4162-A46A-6D270BDBBF3C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5208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6E47A94-8225-4F79-9308-3577BDE2256C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6E47A94-8225-4F79-9308-3577BDE2256C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859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6E47A94-8225-4F79-9308-3577BDE2256C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590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6E47A94-8225-4F79-9308-3577BDE2256C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439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6E47A94-8225-4F79-9308-3577BDE2256C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5434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6E47A94-8225-4F79-9308-3577BDE2256C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8330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CA90F3-21A8-49FF-8A15-F12ECAF8B23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9431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CA90F3-21A8-49FF-8A15-F12ECAF8B23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53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19" y="2166365"/>
            <a:ext cx="8603674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70315"/>
            <a:ext cx="6858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81CB76-84F4-4001-BF94-4F30E7AABBF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7121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B1E917-5D56-4C72-998D-829E19FF2BD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740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64484" y="0"/>
            <a:ext cx="20574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468" y="609600"/>
            <a:ext cx="1801785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09600"/>
            <a:ext cx="5979968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22855"/>
            <a:ext cx="2057397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32102" y="6422855"/>
            <a:ext cx="3209752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4787" y="6422855"/>
            <a:ext cx="659819" cy="365125"/>
          </a:xfrm>
        </p:spPr>
        <p:txBody>
          <a:bodyPr/>
          <a:lstStyle/>
          <a:p>
            <a:pPr>
              <a:defRPr/>
            </a:pPr>
            <a:fld id="{EE1E9CA1-9C35-4C47-BD89-762925CF2A5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0191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8031A7-7E3D-4037-9961-EC57229492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4864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93" y="2208879"/>
            <a:ext cx="78867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893" y="3984400"/>
            <a:ext cx="78867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CFD6B28-1E1C-4005-816E-5D50D8AB0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3118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797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5C5969-531B-4914-B9F3-CAF8340D8F3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485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656566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428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428" y="2656564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216362-DA92-44C0-B9CC-736DB017C5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4730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C449E5-830A-442F-87F1-0D18669150B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1580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CF82D3-C9F4-41F8-B478-408A4C2C5B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911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48840"/>
            <a:ext cx="4572000" cy="38404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92568" y="2147487"/>
            <a:ext cx="256032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AEFCC7-1361-418B-A194-121CE4E69A5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3845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800" y="2211494"/>
            <a:ext cx="4754880" cy="384048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85351" y="2150621"/>
            <a:ext cx="256032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5C5969-531B-4914-B9F3-CAF8340D8F3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1556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2" y="176109"/>
            <a:ext cx="9141714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019" y="284176"/>
            <a:ext cx="777240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019" y="2011680"/>
            <a:ext cx="77724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557" y="6422855"/>
            <a:ext cx="259504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91000" y="6422855"/>
            <a:ext cx="40606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5139" y="6422855"/>
            <a:ext cx="70969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25C5969-531B-4914-B9F3-CAF8340D8F3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73035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62" r:id="rId1"/>
    <p:sldLayoutId id="2147484163" r:id="rId2"/>
    <p:sldLayoutId id="2147484164" r:id="rId3"/>
    <p:sldLayoutId id="2147484165" r:id="rId4"/>
    <p:sldLayoutId id="2147484166" r:id="rId5"/>
    <p:sldLayoutId id="2147484167" r:id="rId6"/>
    <p:sldLayoutId id="2147484168" r:id="rId7"/>
    <p:sldLayoutId id="2147484169" r:id="rId8"/>
    <p:sldLayoutId id="2147484170" r:id="rId9"/>
    <p:sldLayoutId id="2147484171" r:id="rId10"/>
    <p:sldLayoutId id="214748417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nova.edu/applied-research/research-and-dissertation-resources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ttendee.gototraining.com/anytimetrainings/%0b4837153369134337025/registrants/3967269247567606274/anytime.tmp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3"/>
          <p:cNvSpPr>
            <a:spLocks noGrp="1"/>
          </p:cNvSpPr>
          <p:nvPr>
            <p:ph type="title"/>
          </p:nvPr>
        </p:nvSpPr>
        <p:spPr>
          <a:xfrm>
            <a:off x="0" y="2208879"/>
            <a:ext cx="9143999" cy="1676400"/>
          </a:xfrm>
        </p:spPr>
        <p:txBody>
          <a:bodyPr/>
          <a:lstStyle/>
          <a:p>
            <a:r>
              <a:rPr lang="en-US" altLang="en-US" dirty="0"/>
              <a:t>Writing Chapter 3 and Locating Instruments</a:t>
            </a:r>
          </a:p>
        </p:txBody>
      </p:sp>
      <p:sp>
        <p:nvSpPr>
          <p:cNvPr id="10242" name="Text Placeholder 4"/>
          <p:cNvSpPr>
            <a:spLocks noGrp="1"/>
          </p:cNvSpPr>
          <p:nvPr>
            <p:ph type="body" idx="1"/>
          </p:nvPr>
        </p:nvSpPr>
        <p:spPr>
          <a:xfrm>
            <a:off x="1371600" y="4575175"/>
            <a:ext cx="7123113" cy="1673225"/>
          </a:xfrm>
        </p:spPr>
        <p:txBody>
          <a:bodyPr>
            <a:normAutofit/>
          </a:bodyPr>
          <a:lstStyle/>
          <a:p>
            <a:r>
              <a:rPr lang="en-US" sz="3200" dirty="0"/>
              <a:t>Jennifer Reeves, Ph.D.; Katrina Pann, Ph.D.; &amp; Laura Ramirez</a:t>
            </a:r>
            <a:endParaRPr lang="en-US" altLang="en-US" sz="3200" dirty="0"/>
          </a:p>
        </p:txBody>
      </p:sp>
      <p:pic>
        <p:nvPicPr>
          <p:cNvPr id="10245" name="Picture 2" descr="https://chart.googleapis.com/chart?chs=450x450&amp;cht=qr&amp;chl=http%3A%2F%2Fbit.ly%2F29nTHRv&amp;refresh=900&amp;resize_h=NaN&amp;resize_w=Na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102225"/>
            <a:ext cx="1681163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6188364"/>
              </p:ext>
            </p:extLst>
          </p:nvPr>
        </p:nvGraphicFramePr>
        <p:xfrm>
          <a:off x="971549" y="697579"/>
          <a:ext cx="7200900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Bitmap Image" r:id="rId5" imgW="7201080" imgH="974160" progId="Paint.Picture">
                  <p:embed/>
                </p:oleObj>
              </mc:Choice>
              <mc:Fallback>
                <p:oleObj name="Bitmap Image" r:id="rId5" imgW="7201080" imgH="974160" progId="Paint.Pictur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71549" y="697579"/>
                        <a:ext cx="7200900" cy="974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Methodology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The Methodology specifies how you are going to address the research questions.</a:t>
            </a:r>
          </a:p>
          <a:p>
            <a:pPr eaLnBrk="1" hangingPunct="1"/>
            <a:r>
              <a:rPr lang="en-US" altLang="en-US" dirty="0"/>
              <a:t>Only included in the Proposal and Final AD</a:t>
            </a:r>
          </a:p>
          <a:p>
            <a:pPr eaLnBrk="1" hangingPunct="1"/>
            <a:r>
              <a:rPr lang="en-US" altLang="en-US" dirty="0"/>
              <a:t>Be as detailed as possible</a:t>
            </a:r>
          </a:p>
          <a:p>
            <a:r>
              <a:rPr lang="en-US" altLang="en-US" dirty="0"/>
              <a:t>Use the templates posted on the website to help guide you (</a:t>
            </a:r>
            <a:r>
              <a:rPr lang="en-US" altLang="en-US" dirty="0">
                <a:hlinkClick r:id="rId3"/>
              </a:rPr>
              <a:t>https://education.nova.edu/applied-research/research-and-dissertation-resources.html</a:t>
            </a:r>
            <a:r>
              <a:rPr lang="en-US" altLang="en-US" dirty="0"/>
              <a:t> 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Chapter 3 – Quantitative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685019" y="2011680"/>
            <a:ext cx="7772400" cy="454152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400" dirty="0"/>
              <a:t>Introduction/Overview of the Study</a:t>
            </a:r>
          </a:p>
          <a:p>
            <a:pPr lvl="1"/>
            <a:r>
              <a:rPr lang="en-US" altLang="en-US" dirty="0"/>
              <a:t>Include the Purpose Statement</a:t>
            </a:r>
          </a:p>
          <a:p>
            <a:pPr eaLnBrk="1" hangingPunct="1"/>
            <a:r>
              <a:rPr lang="en-US" altLang="en-US" sz="2400" dirty="0"/>
              <a:t>Participants</a:t>
            </a:r>
          </a:p>
          <a:p>
            <a:pPr lvl="1"/>
            <a:r>
              <a:rPr lang="en-US" altLang="en-US" dirty="0"/>
              <a:t>Population, Sample, Sampling Procedures (and justify with a citation!)</a:t>
            </a:r>
          </a:p>
          <a:p>
            <a:pPr eaLnBrk="1" hangingPunct="1"/>
            <a:r>
              <a:rPr lang="en-US" altLang="en-US" sz="2400" dirty="0"/>
              <a:t>Instruments</a:t>
            </a:r>
          </a:p>
          <a:p>
            <a:pPr lvl="1"/>
            <a:r>
              <a:rPr lang="en-US" altLang="en-US" dirty="0"/>
              <a:t>Provide details about ALL instruments used to collect data</a:t>
            </a:r>
          </a:p>
          <a:p>
            <a:pPr lvl="1"/>
            <a:r>
              <a:rPr lang="en-US" altLang="en-US" dirty="0"/>
              <a:t>Be sure to include detailed descriptions of </a:t>
            </a:r>
          </a:p>
          <a:p>
            <a:pPr lvl="2"/>
            <a:r>
              <a:rPr lang="en-US" altLang="en-US" dirty="0"/>
              <a:t>Development (use of formative and summative committees)</a:t>
            </a:r>
          </a:p>
          <a:p>
            <a:pPr lvl="2"/>
            <a:r>
              <a:rPr lang="en-US" altLang="en-US" dirty="0"/>
              <a:t>modification permissions, </a:t>
            </a:r>
          </a:p>
          <a:p>
            <a:pPr lvl="2"/>
            <a:r>
              <a:rPr lang="en-US" altLang="en-US" dirty="0"/>
              <a:t>scales/response options, </a:t>
            </a:r>
          </a:p>
          <a:p>
            <a:pPr lvl="2"/>
            <a:r>
              <a:rPr lang="en-US" altLang="en-US" dirty="0"/>
              <a:t>psychometric properties</a:t>
            </a:r>
          </a:p>
          <a:p>
            <a:pPr lvl="2"/>
            <a:r>
              <a:rPr lang="en-US" altLang="en-US" dirty="0"/>
              <a:t>Pilot test</a:t>
            </a:r>
          </a:p>
        </p:txBody>
      </p:sp>
    </p:spTree>
    <p:extLst>
      <p:ext uri="{BB962C8B-B14F-4D97-AF65-F5344CB8AC3E}">
        <p14:creationId xmlns:p14="http://schemas.microsoft.com/office/powerpoint/2010/main" val="2160136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Chapter 3 – Quantitative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Procedures </a:t>
            </a:r>
          </a:p>
          <a:p>
            <a:pPr lvl="1" eaLnBrk="1" hangingPunct="1"/>
            <a:r>
              <a:rPr lang="en-US" altLang="en-US" dirty="0"/>
              <a:t>Research Design (justify with a citation!)</a:t>
            </a:r>
          </a:p>
          <a:p>
            <a:pPr lvl="1" eaLnBrk="1" hangingPunct="1"/>
            <a:r>
              <a:rPr lang="en-US" altLang="en-US" dirty="0"/>
              <a:t>Data Collection Procedures (step-by-step details)</a:t>
            </a:r>
          </a:p>
          <a:p>
            <a:pPr lvl="1" eaLnBrk="1" hangingPunct="1"/>
            <a:r>
              <a:rPr lang="en-US" altLang="en-US" dirty="0"/>
              <a:t>Data Analysis Procedures (detail how you plan to answer each RQ)</a:t>
            </a:r>
          </a:p>
          <a:p>
            <a:pPr eaLnBrk="1" hangingPunct="1"/>
            <a:r>
              <a:rPr lang="en-US" altLang="en-US" dirty="0" smtClean="0"/>
              <a:t>Limitations</a:t>
            </a:r>
            <a:endParaRPr lang="en-US" altLang="en-US" dirty="0"/>
          </a:p>
          <a:p>
            <a:pPr eaLnBrk="1" hangingPunct="1"/>
            <a:r>
              <a:rPr lang="en-US" altLang="en-US" dirty="0"/>
              <a:t>Anticipated </a:t>
            </a:r>
            <a:r>
              <a:rPr lang="en-US" altLang="en-US" dirty="0" smtClean="0"/>
              <a:t>Outcomes*</a:t>
            </a:r>
            <a:endParaRPr lang="en-US" altLang="en-US" dirty="0"/>
          </a:p>
          <a:p>
            <a:pPr lvl="1"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19512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Chapter 3 – Qualitative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en-US" altLang="en-US" sz="2400" dirty="0"/>
              <a:t>Aim of the Study/Overview of Chapter</a:t>
            </a:r>
          </a:p>
          <a:p>
            <a:pPr eaLnBrk="1" hangingPunct="1"/>
            <a:r>
              <a:rPr lang="en-US" altLang="en-US" sz="2400" dirty="0"/>
              <a:t>Qualitative Research Approach</a:t>
            </a:r>
          </a:p>
          <a:p>
            <a:pPr lvl="1"/>
            <a:r>
              <a:rPr lang="en-US" altLang="en-US" sz="2200" dirty="0"/>
              <a:t>Background, why this specific approach (rather than a quant approach or different qual approach), how it guides your study (with expert citations!)</a:t>
            </a:r>
          </a:p>
          <a:p>
            <a:pPr eaLnBrk="1" hangingPunct="1"/>
            <a:r>
              <a:rPr lang="en-US" altLang="en-US" sz="2400" dirty="0"/>
              <a:t>Participants (how many, selection criteria, discuss saturation)</a:t>
            </a:r>
          </a:p>
          <a:p>
            <a:pPr eaLnBrk="1" hangingPunct="1"/>
            <a:r>
              <a:rPr lang="en-US" altLang="en-US" sz="2400" dirty="0"/>
              <a:t>Data Collection Tools (e.g., interview or focus group protocol, questionnaire, documents)</a:t>
            </a:r>
          </a:p>
          <a:p>
            <a:pPr lvl="1"/>
            <a:r>
              <a:rPr lang="en-US" altLang="en-US" sz="2200" dirty="0"/>
              <a:t>Describe development of tools in detail, including expert review and pilot test</a:t>
            </a:r>
          </a:p>
          <a:p>
            <a:pPr eaLnBrk="1" hangingPunct="1"/>
            <a:r>
              <a:rPr lang="en-US" altLang="en-US" sz="2400" dirty="0"/>
              <a:t>Procedures </a:t>
            </a:r>
          </a:p>
        </p:txBody>
      </p:sp>
    </p:spTree>
    <p:extLst>
      <p:ext uri="{BB962C8B-B14F-4D97-AF65-F5344CB8AC3E}">
        <p14:creationId xmlns:p14="http://schemas.microsoft.com/office/powerpoint/2010/main" val="2683640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Chapter 3 – Qualitative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en-US" altLang="en-US" sz="2400" dirty="0"/>
              <a:t>Data Analysis</a:t>
            </a:r>
          </a:p>
          <a:p>
            <a:pPr lvl="1"/>
            <a:r>
              <a:rPr lang="en-US" altLang="en-US" sz="2200" dirty="0"/>
              <a:t>Discuss transcription and organization as well as coding, pattern, theme development</a:t>
            </a:r>
          </a:p>
          <a:p>
            <a:pPr lvl="1"/>
            <a:r>
              <a:rPr lang="en-US" altLang="en-US" sz="2200" dirty="0"/>
              <a:t>Use strategy and language consistent with specific approach (with citation!) </a:t>
            </a:r>
          </a:p>
          <a:p>
            <a:pPr eaLnBrk="1" hangingPunct="1"/>
            <a:r>
              <a:rPr lang="en-US" altLang="en-US" sz="2400" dirty="0"/>
              <a:t>Ethical Considerations (how you will preserve confidentiality, keep documents secure, etc.)</a:t>
            </a:r>
          </a:p>
          <a:p>
            <a:pPr eaLnBrk="1" hangingPunct="1"/>
            <a:r>
              <a:rPr lang="en-US" altLang="en-US" sz="2400" dirty="0"/>
              <a:t>Trustworthiness (discuss strategies such as member checks, peer review, thick description, audit trails)</a:t>
            </a:r>
          </a:p>
          <a:p>
            <a:pPr eaLnBrk="1" hangingPunct="1"/>
            <a:r>
              <a:rPr lang="en-US" altLang="en-US" sz="2400" dirty="0"/>
              <a:t>Potential Research Bias (your own bias and plan to manage it)</a:t>
            </a:r>
          </a:p>
          <a:p>
            <a:pPr eaLnBrk="1" hangingPunct="1"/>
            <a:r>
              <a:rPr lang="en-US" altLang="en-US" sz="2400" dirty="0"/>
              <a:t>Limitations</a:t>
            </a:r>
          </a:p>
        </p:txBody>
      </p:sp>
    </p:spTree>
    <p:extLst>
      <p:ext uri="{BB962C8B-B14F-4D97-AF65-F5344CB8AC3E}">
        <p14:creationId xmlns:p14="http://schemas.microsoft.com/office/powerpoint/2010/main" val="2963029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Chapter 3 – Mixed Methods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/>
              <a:t>Introduction/Overview of the Study</a:t>
            </a:r>
          </a:p>
          <a:p>
            <a:pPr eaLnBrk="1" hangingPunct="1"/>
            <a:r>
              <a:rPr lang="en-US" altLang="en-US" dirty="0"/>
              <a:t>Participants</a:t>
            </a:r>
          </a:p>
          <a:p>
            <a:pPr lvl="1" eaLnBrk="1" hangingPunct="1"/>
            <a:r>
              <a:rPr lang="en-US" altLang="en-US" sz="2400" dirty="0"/>
              <a:t>Quant/</a:t>
            </a:r>
            <a:r>
              <a:rPr lang="en-US" altLang="en-US" sz="2400" dirty="0" err="1"/>
              <a:t>Qual</a:t>
            </a:r>
            <a:endParaRPr lang="en-US" altLang="en-US" sz="2400" dirty="0"/>
          </a:p>
          <a:p>
            <a:pPr eaLnBrk="1" hangingPunct="1"/>
            <a:r>
              <a:rPr lang="en-US" altLang="en-US" dirty="0"/>
              <a:t>Instruments</a:t>
            </a:r>
          </a:p>
          <a:p>
            <a:pPr eaLnBrk="1" hangingPunct="1"/>
            <a:r>
              <a:rPr lang="en-US" altLang="en-US" dirty="0"/>
              <a:t>Procedures </a:t>
            </a:r>
          </a:p>
          <a:p>
            <a:pPr lvl="1" eaLnBrk="1" hangingPunct="1"/>
            <a:r>
              <a:rPr lang="en-US" altLang="en-US" sz="2400" dirty="0"/>
              <a:t>Research Design</a:t>
            </a:r>
          </a:p>
          <a:p>
            <a:pPr lvl="1" eaLnBrk="1" hangingPunct="1"/>
            <a:r>
              <a:rPr lang="en-US" altLang="en-US" sz="2400" dirty="0"/>
              <a:t>Quant/</a:t>
            </a:r>
            <a:r>
              <a:rPr lang="en-US" altLang="en-US" sz="2400" dirty="0" err="1"/>
              <a:t>Qual</a:t>
            </a:r>
            <a:r>
              <a:rPr lang="en-US" altLang="en-US" sz="2400" dirty="0"/>
              <a:t> Data Collection Procedures</a:t>
            </a:r>
          </a:p>
          <a:p>
            <a:pPr lvl="1" eaLnBrk="1" hangingPunct="1"/>
            <a:r>
              <a:rPr lang="en-US" altLang="en-US" sz="2400" dirty="0"/>
              <a:t>Quant/</a:t>
            </a:r>
            <a:r>
              <a:rPr lang="en-US" altLang="en-US" sz="2400" dirty="0" err="1"/>
              <a:t>Qual</a:t>
            </a:r>
            <a:r>
              <a:rPr lang="en-US" altLang="en-US" sz="2400" dirty="0"/>
              <a:t> Data Analysis Procedures</a:t>
            </a:r>
          </a:p>
          <a:p>
            <a:pPr lvl="1" eaLnBrk="1" hangingPunct="1"/>
            <a:r>
              <a:rPr lang="en-US" altLang="en-US" sz="2400" dirty="0"/>
              <a:t>Data Integration – how the data will be merged</a:t>
            </a:r>
          </a:p>
          <a:p>
            <a:pPr eaLnBrk="1" hangingPunct="1"/>
            <a:r>
              <a:rPr lang="en-US" altLang="en-US" dirty="0"/>
              <a:t>Limitations</a:t>
            </a:r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83286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 </a:t>
            </a:r>
            <a:r>
              <a:rPr lang="en-US" dirty="0" smtClean="0"/>
              <a:t>a </a:t>
            </a:r>
            <a:r>
              <a:rPr lang="en-US" dirty="0"/>
              <a:t>Reliable and Valid Survey Instrument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Check the Tests &amp; Measurements Databases at the library</a:t>
            </a:r>
          </a:p>
          <a:p>
            <a:pPr lvl="0"/>
            <a:r>
              <a:rPr lang="en-US" dirty="0"/>
              <a:t>Mental Measurements Yearbook with Tests in Print (Produced by the </a:t>
            </a:r>
            <a:r>
              <a:rPr lang="en-US" dirty="0" err="1"/>
              <a:t>Buros</a:t>
            </a:r>
            <a:r>
              <a:rPr lang="en-US" dirty="0"/>
              <a:t> Center at University of Nebraska)</a:t>
            </a:r>
          </a:p>
          <a:p>
            <a:pPr lvl="0"/>
            <a:r>
              <a:rPr lang="en-US" dirty="0"/>
              <a:t>HAPI - Health and Psychosocial Instruments</a:t>
            </a:r>
          </a:p>
          <a:p>
            <a:pPr lvl="0"/>
            <a:r>
              <a:rPr lang="en-US" dirty="0" err="1"/>
              <a:t>PsycTESTS</a:t>
            </a:r>
            <a:endParaRPr lang="en-US" dirty="0"/>
          </a:p>
          <a:p>
            <a:pPr lvl="0"/>
            <a:r>
              <a:rPr lang="en-US" dirty="0"/>
              <a:t>Look in published journal articles</a:t>
            </a:r>
          </a:p>
          <a:p>
            <a:pPr lvl="0"/>
            <a:r>
              <a:rPr lang="en-US" dirty="0"/>
              <a:t>Run an ERIC search and a descriptor for the instrument you want in an online search to see if there are articles that contain instruments</a:t>
            </a:r>
          </a:p>
          <a:p>
            <a:r>
              <a:rPr lang="en-US" dirty="0"/>
              <a:t>Search the Dissertations databases to see what instruments other doctoral students used</a:t>
            </a:r>
          </a:p>
        </p:txBody>
      </p:sp>
    </p:spTree>
    <p:extLst>
      <p:ext uri="{BB962C8B-B14F-4D97-AF65-F5344CB8AC3E}">
        <p14:creationId xmlns:p14="http://schemas.microsoft.com/office/powerpoint/2010/main" val="2769412761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 a Survey Instrument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sz="quarter" idx="1"/>
          </p:nvPr>
        </p:nvSpPr>
        <p:spPr>
          <a:xfrm>
            <a:off x="696413" y="1981200"/>
            <a:ext cx="7772400" cy="4617720"/>
          </a:xfrm>
        </p:spPr>
        <p:txBody>
          <a:bodyPr>
            <a:normAutofit/>
          </a:bodyPr>
          <a:lstStyle/>
          <a:p>
            <a:r>
              <a:rPr lang="en-US" dirty="0" smtClean="0"/>
              <a:t>What if you can’t find an appropriate existing instrument?</a:t>
            </a:r>
          </a:p>
          <a:p>
            <a:pPr lvl="1"/>
            <a:r>
              <a:rPr lang="en-US" dirty="0" smtClean="0"/>
              <a:t>You have to develop </a:t>
            </a:r>
            <a:r>
              <a:rPr lang="en-US" smtClean="0"/>
              <a:t>your own!</a:t>
            </a:r>
            <a:endParaRPr lang="en-US" dirty="0" smtClean="0"/>
          </a:p>
          <a:p>
            <a:r>
              <a:rPr lang="en-US" dirty="0" smtClean="0"/>
              <a:t>Here’s a recording of the Survey Development workshop from Winter term: </a:t>
            </a:r>
            <a:r>
              <a:rPr lang="en-US" dirty="0">
                <a:hlinkClick r:id="rId3"/>
              </a:rPr>
              <a:t>https://attendee.gototraining.com/anytimetrainings/%0b4837153369134337025/registrants/3967269247567606274/anytime.tmpl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54672977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4454</TotalTime>
  <Words>483</Words>
  <Application>Microsoft Office PowerPoint</Application>
  <PresentationFormat>On-screen Show (4:3)</PresentationFormat>
  <Paragraphs>75</Paragraphs>
  <Slides>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Corbel</vt:lpstr>
      <vt:lpstr>Wingdings</vt:lpstr>
      <vt:lpstr>Banded</vt:lpstr>
      <vt:lpstr>Bitmap Image</vt:lpstr>
      <vt:lpstr>Writing Chapter 3 and Locating Instruments</vt:lpstr>
      <vt:lpstr>Methodology</vt:lpstr>
      <vt:lpstr>Chapter 3 – Quantitative</vt:lpstr>
      <vt:lpstr>Chapter 3 – Quantitative</vt:lpstr>
      <vt:lpstr>Chapter 3 – Qualitative</vt:lpstr>
      <vt:lpstr>Chapter 3 – Qualitative</vt:lpstr>
      <vt:lpstr>Chapter 3 – Mixed Methods</vt:lpstr>
      <vt:lpstr>Select a Reliable and Valid Survey Instrument</vt:lpstr>
      <vt:lpstr>Develop a Survey Instrument</vt:lpstr>
    </vt:vector>
  </TitlesOfParts>
  <Company>Nova Southeastern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of Selected Research Methodology</dc:title>
  <dc:creator>FGSEHS</dc:creator>
  <cp:lastModifiedBy>Jennifer Reeves</cp:lastModifiedBy>
  <cp:revision>201</cp:revision>
  <dcterms:created xsi:type="dcterms:W3CDTF">2005-12-28T16:50:10Z</dcterms:created>
  <dcterms:modified xsi:type="dcterms:W3CDTF">2019-06-26T20:42:51Z</dcterms:modified>
</cp:coreProperties>
</file>