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6"/>
  </p:notesMasterIdLst>
  <p:sldIdLst>
    <p:sldId id="256" r:id="rId2"/>
    <p:sldId id="293" r:id="rId3"/>
    <p:sldId id="294" r:id="rId4"/>
    <p:sldId id="297" r:id="rId5"/>
    <p:sldId id="310" r:id="rId6"/>
    <p:sldId id="296" r:id="rId7"/>
    <p:sldId id="317" r:id="rId8"/>
    <p:sldId id="276" r:id="rId9"/>
    <p:sldId id="274" r:id="rId10"/>
    <p:sldId id="302" r:id="rId11"/>
    <p:sldId id="288" r:id="rId12"/>
    <p:sldId id="306" r:id="rId13"/>
    <p:sldId id="313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05"/>
  </p:normalViewPr>
  <p:slideViewPr>
    <p:cSldViewPr snapToGrid="0">
      <p:cViewPr varScale="1">
        <p:scale>
          <a:sx n="107" d="100"/>
          <a:sy n="107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D2BBD-1E32-254F-AE3A-F966D79243FA}" type="datetimeFigureOut">
              <a:rPr lang="en-US" smtClean="0"/>
              <a:t>7/13/19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917BC-CCE8-7346-8163-59EA1827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5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presentation we will focus on 2 and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917BC-CCE8-7346-8163-59EA182760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3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Switch this out for version we’ll be distributing in workshop?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917BC-CCE8-7346-8163-59EA182760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1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76200"/>
            <a:ext cx="9677400" cy="7741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2" descr="Nova Southeastern University">
            <a:extLst>
              <a:ext uri="{FF2B5EF4-FFF2-40B4-BE49-F238E27FC236}">
                <a16:creationId xmlns:a16="http://schemas.microsoft.com/office/drawing/2014/main" id="{5660AF95-C583-4884-908E-709802B1B4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5854700"/>
            <a:ext cx="2428875" cy="647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contourClr>
              <a:srgbClr val="FFFF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668252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4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52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80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52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94846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08894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399"/>
            <a:ext cx="110744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80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6653838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638076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84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95401"/>
            <a:ext cx="53848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295401"/>
            <a:ext cx="53848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09600" y="6638076"/>
            <a:ext cx="2844800" cy="365125"/>
          </a:xfrm>
        </p:spPr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2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44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5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" y="1447802"/>
            <a:ext cx="5386917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" y="1752602"/>
            <a:ext cx="5386917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8518" y="1752602"/>
            <a:ext cx="5389033" cy="4068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492748" y="1447803"/>
            <a:ext cx="5386917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2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56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8000" y="31302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2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8000" y="17118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8000" y="24210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8000" y="37692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08000" y="44784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08000" y="52578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009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31496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447801"/>
            <a:ext cx="7620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3048000"/>
            <a:ext cx="31496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962400" y="3048000"/>
            <a:ext cx="7620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2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445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25600" y="457201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97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104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90601"/>
            <a:ext cx="6815667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117" y="1295402"/>
            <a:ext cx="3807884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76201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80800" y="593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253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6815667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6801" y="1524001"/>
            <a:ext cx="3807884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1"/>
            <a:ext cx="9144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80800" y="974400"/>
            <a:ext cx="9168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08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1" y="4038601"/>
            <a:ext cx="4023935" cy="3219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4724401"/>
            <a:ext cx="52832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304800"/>
            <a:ext cx="92456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5029202"/>
            <a:ext cx="52832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9063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3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3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7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9364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1" y="4038601"/>
            <a:ext cx="4023935" cy="321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49082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B57A2A-1E4D-4D09-BDE0-CFD1BA0A2519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12F9-CB45-4293-8EBB-F1167757594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1" y="4038601"/>
            <a:ext cx="4023935" cy="3219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10400" y="2895600"/>
            <a:ext cx="16256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3600" y="2667000"/>
            <a:ext cx="19304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3734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</p:sldLayoutIdLst>
  <p:transition>
    <p:wipe dir="d"/>
  </p:transition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1745" y="183830"/>
            <a:ext cx="5316718" cy="1701531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Writing and Aligning Purpose and RQs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2514" y="1885361"/>
            <a:ext cx="4694550" cy="191277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NSU/FCE&amp;SCJ summer Institute 2019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Presenters: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Gabriela </a:t>
            </a:r>
            <a:r>
              <a:rPr lang="en-US" dirty="0" err="1">
                <a:solidFill>
                  <a:schemeClr val="bg1"/>
                </a:solidFill>
              </a:rPr>
              <a:t>mendez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phd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Associate professor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err="1">
                <a:solidFill>
                  <a:schemeClr val="bg1"/>
                </a:solidFill>
              </a:rPr>
              <a:t>katrina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pann</a:t>
            </a:r>
            <a:r>
              <a:rPr lang="en-US" dirty="0">
                <a:solidFill>
                  <a:schemeClr val="bg1"/>
                </a:solidFill>
              </a:rPr>
              <a:t>, PhD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Dissertation Services Associate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B6F97-DA16-9640-B2BA-45AAAE9F9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97" y="4022983"/>
            <a:ext cx="3246203" cy="28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06360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43835"/>
              </p:ext>
            </p:extLst>
          </p:nvPr>
        </p:nvGraphicFramePr>
        <p:xfrm>
          <a:off x="210312" y="265177"/>
          <a:ext cx="11393423" cy="6421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2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87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Problem Statement :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The problem to be explored in this study is the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high level of attrition of students at a local community college.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871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Purpose Statement: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The purpose of this case study is to discover what are the perceptions of current first-year students at a local community college regarding their retention.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2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rebuchet MS" panose="020B0603020202020204" pitchFamily="34" charset="0"/>
                        </a:rPr>
                        <a:t>Research Questions</a:t>
                      </a: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Questions you will answer as a result of implementing your study (collecting and analyzing your data)</a:t>
                      </a: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rebuchet MS" panose="020B0603020202020204" pitchFamily="34" charset="0"/>
                        </a:rPr>
                        <a:t>Explanation of how your research questions align with your problem and purpose statements</a:t>
                      </a:r>
                      <a:endParaRPr lang="en-US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88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RQ1: </a:t>
                      </a: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11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RQ2: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594">
                <a:tc>
                  <a:txBody>
                    <a:bodyPr/>
                    <a:lstStyle/>
                    <a:p>
                      <a:pPr marL="0" marR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RQ3: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985865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Questions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16" y="1385406"/>
            <a:ext cx="8946541" cy="5019876"/>
          </a:xfrm>
        </p:spPr>
        <p:txBody>
          <a:bodyPr>
            <a:noAutofit/>
          </a:bodyPr>
          <a:lstStyle/>
          <a:p>
            <a:r>
              <a:rPr lang="en-US" sz="2400" dirty="0"/>
              <a:t>Using the example problem and purpose statements,  let’s create a couple of research questions (RQs).</a:t>
            </a:r>
          </a:p>
          <a:p>
            <a:pPr marL="0" indent="0" algn="ctr">
              <a:buNone/>
            </a:pPr>
            <a:r>
              <a:rPr lang="en-US" sz="3600" dirty="0"/>
              <a:t>HINTS:</a:t>
            </a:r>
          </a:p>
          <a:p>
            <a:r>
              <a:rPr lang="en-US" sz="2400" dirty="0"/>
              <a:t>The RQs should be something you can only answer by conducting the local study. If the answer can be found in the literature, you don’t need to do the study.</a:t>
            </a:r>
          </a:p>
          <a:p>
            <a:r>
              <a:rPr lang="en-US" sz="2400" dirty="0"/>
              <a:t>The RQs are not the same as the interview or survey questions. </a:t>
            </a:r>
          </a:p>
          <a:p>
            <a:r>
              <a:rPr lang="en-US" sz="2400" dirty="0"/>
              <a:t>Note whether the RQs questions are qualitative or quantitative.</a:t>
            </a:r>
          </a:p>
        </p:txBody>
      </p:sp>
    </p:spTree>
    <p:extLst>
      <p:ext uri="{BB962C8B-B14F-4D97-AF65-F5344CB8AC3E}">
        <p14:creationId xmlns:p14="http://schemas.microsoft.com/office/powerpoint/2010/main" val="258193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09422"/>
              </p:ext>
            </p:extLst>
          </p:nvPr>
        </p:nvGraphicFramePr>
        <p:xfrm>
          <a:off x="210312" y="265177"/>
          <a:ext cx="11387639" cy="6326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9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87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Problem Statement :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The problem to be explored in this study is the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high level of attrition of students at a local community college. 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Purpose Statement: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The purpose of this case study is to discover what are the perceptions of current first-year students at a local community college regarding their retention.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rebuchet MS" panose="020B0603020202020204" pitchFamily="34" charset="0"/>
                        </a:rPr>
                        <a:t>Research Questions</a:t>
                      </a: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(i.e., questions you will answer as a result of implementing your study)</a:t>
                      </a: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Explanation of how your research questions align with your problem and purpose statements.</a:t>
                      </a:r>
                    </a:p>
                  </a:txBody>
                  <a:tcPr marL="41988" marR="419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88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RQ1: What are some of the reasons students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not complete their  studies at a local community college?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Students’ perceptions of the reasons they or others may not complete their studies are a subset of their overall perceptions regarding their retention (purpose). A</a:t>
                      </a:r>
                      <a:r>
                        <a:rPr lang="en-US" sz="1600" b="1" dirty="0">
                          <a:effectLst/>
                        </a:rPr>
                        <a:t>n understanding of the reasons students may not complete their studies is a first step in helping the college address  the high level of attrition (problem).</a:t>
                      </a:r>
                      <a:endParaRPr lang="en-US" sz="700" b="1" dirty="0">
                        <a:effectLst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11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RQ2: What 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initiatives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students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note the college should provide to help retain them?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Students’ perceptions of initiatives needed to help retain them are a subset of their overall perceptions regarding their retention (purpose) and may be part of what is needed to address the high level of attrition (problem).</a:t>
                      </a:r>
                    </a:p>
                  </a:txBody>
                  <a:tcPr marL="41988" marR="419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058477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YOUR TURN-Complete an Alignment Matrix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Write down your problem and purpose statements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Generate at least 3 research 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Explain how your research questions align with your problem and purpose statements</a:t>
            </a:r>
          </a:p>
        </p:txBody>
      </p:sp>
    </p:spTree>
    <p:extLst>
      <p:ext uri="{BB962C8B-B14F-4D97-AF65-F5344CB8AC3E}">
        <p14:creationId xmlns:p14="http://schemas.microsoft.com/office/powerpoint/2010/main" val="40949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5BC6-40E0-AD41-BC37-382A816C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5" y="652388"/>
            <a:ext cx="10961340" cy="1400530"/>
          </a:xfrm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4400" dirty="0"/>
              <a:t>Introductions: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C45F4-B129-7346-822C-6FF9337C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30220"/>
            <a:ext cx="8946541" cy="4718179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4000" dirty="0"/>
              <a:t>Concentration Faculty Members</a:t>
            </a:r>
          </a:p>
          <a:p>
            <a:r>
              <a:rPr lang="en-US" sz="4000" dirty="0"/>
              <a:t>Dissertation Chairs</a:t>
            </a:r>
          </a:p>
          <a:p>
            <a:r>
              <a:rPr lang="en-US" sz="4000" dirty="0"/>
              <a:t>Research Librarians</a:t>
            </a:r>
          </a:p>
        </p:txBody>
      </p:sp>
    </p:spTree>
    <p:extLst>
      <p:ext uri="{BB962C8B-B14F-4D97-AF65-F5344CB8AC3E}">
        <p14:creationId xmlns:p14="http://schemas.microsoft.com/office/powerpoint/2010/main" val="221930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Understand what alignment means in terms of a dissertation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Understand why alignment is critical to a dissertation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Know the  components of a dissertation that must be aligned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Write aligned purpose and research questions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7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Alignment</a:t>
            </a:r>
            <a:r>
              <a:rPr lang="en-US" dirty="0"/>
              <a:t>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Trebuchet MS" panose="020B0603020202020204" pitchFamily="34" charset="0"/>
              </a:rPr>
              <a:t>Problem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Trebuchet MS" panose="020B0603020202020204" pitchFamily="34" charset="0"/>
              </a:rPr>
              <a:t>Purpose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Trebuchet MS" panose="020B0603020202020204" pitchFamily="34" charset="0"/>
              </a:rPr>
              <a:t>Research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Trebuchet MS" panose="020B0603020202020204" pitchFamily="34" charset="0"/>
              </a:rPr>
              <a:t>Items from Data Collection Instruments 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Trebuchet MS" panose="020B0603020202020204" pitchFamily="34" charset="0"/>
              </a:rPr>
              <a:t>(In this session, we will focus on the purpose and research questions.)</a:t>
            </a:r>
          </a:p>
        </p:txBody>
      </p:sp>
    </p:spTree>
    <p:extLst>
      <p:ext uri="{BB962C8B-B14F-4D97-AF65-F5344CB8AC3E}">
        <p14:creationId xmlns:p14="http://schemas.microsoft.com/office/powerpoint/2010/main" val="214473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037931" cy="5434735"/>
          </a:xfrm>
        </p:spPr>
        <p:txBody>
          <a:bodyPr/>
          <a:lstStyle/>
          <a:p>
            <a:pPr algn="ctr"/>
            <a:r>
              <a:rPr lang="en-US" dirty="0"/>
              <a:t>Using an Alignment Matrix</a:t>
            </a:r>
            <a:br>
              <a:rPr lang="en-US" dirty="0"/>
            </a:br>
            <a:r>
              <a:rPr lang="en-US" dirty="0"/>
              <a:t>to Visualize</a:t>
            </a:r>
            <a:br>
              <a:rPr lang="en-US" dirty="0"/>
            </a:br>
            <a:r>
              <a:rPr lang="en-US" cap="all" dirty="0">
                <a:solidFill>
                  <a:srgbClr val="7030A0"/>
                </a:solidFill>
              </a:rPr>
              <a:t>All </a:t>
            </a:r>
            <a:br>
              <a:rPr lang="en-US" cap="all" dirty="0">
                <a:solidFill>
                  <a:srgbClr val="7030A0"/>
                </a:solidFill>
              </a:rPr>
            </a:br>
            <a:r>
              <a:rPr lang="en-US" cap="all" dirty="0">
                <a:solidFill>
                  <a:srgbClr val="FFC000"/>
                </a:solidFill>
              </a:rPr>
              <a:t>Items</a:t>
            </a:r>
            <a:r>
              <a:rPr lang="en-US" cap="all" dirty="0">
                <a:solidFill>
                  <a:srgbClr val="7030A0"/>
                </a:solidFill>
              </a:rPr>
              <a:t> </a:t>
            </a:r>
            <a:br>
              <a:rPr lang="en-US" cap="all" dirty="0">
                <a:solidFill>
                  <a:srgbClr val="7030A0"/>
                </a:solidFill>
              </a:rPr>
            </a:br>
            <a:r>
              <a:rPr lang="en-US" cap="all" dirty="0">
                <a:solidFill>
                  <a:srgbClr val="FF0000"/>
                </a:solidFill>
              </a:rPr>
              <a:t>are </a:t>
            </a:r>
            <a:br>
              <a:rPr lang="en-US" cap="all" dirty="0">
                <a:solidFill>
                  <a:srgbClr val="7030A0"/>
                </a:solidFill>
              </a:rPr>
            </a:br>
            <a:r>
              <a:rPr lang="en-US" cap="al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</a:t>
            </a:r>
            <a:br>
              <a:rPr lang="en-US" cap="all" dirty="0">
                <a:solidFill>
                  <a:srgbClr val="7030A0"/>
                </a:solidFill>
              </a:rPr>
            </a:br>
            <a:r>
              <a:rPr lang="en-US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</a:t>
            </a:r>
            <a:br>
              <a:rPr lang="en-US" cap="all" dirty="0">
                <a:solidFill>
                  <a:srgbClr val="7030A0"/>
                </a:solidFill>
              </a:rPr>
            </a:br>
            <a:r>
              <a:rPr lang="en-US" cap="all" dirty="0">
                <a:solidFill>
                  <a:srgbClr val="00B050"/>
                </a:solidFill>
              </a:rPr>
              <a:t>Row</a:t>
            </a:r>
          </a:p>
        </p:txBody>
      </p:sp>
    </p:spTree>
    <p:extLst>
      <p:ext uri="{BB962C8B-B14F-4D97-AF65-F5344CB8AC3E}">
        <p14:creationId xmlns:p14="http://schemas.microsoft.com/office/powerpoint/2010/main" val="7775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64" y="597097"/>
            <a:ext cx="9404723" cy="1118581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The following is an example of an     Alignment Matrix</a:t>
            </a:r>
            <a:br>
              <a:rPr lang="en-US" dirty="0"/>
            </a:br>
            <a:r>
              <a:rPr lang="en-US" dirty="0"/>
              <a:t>we’re going to complete today.</a:t>
            </a:r>
          </a:p>
        </p:txBody>
      </p:sp>
    </p:spTree>
    <p:extLst>
      <p:ext uri="{BB962C8B-B14F-4D97-AF65-F5344CB8AC3E}">
        <p14:creationId xmlns:p14="http://schemas.microsoft.com/office/powerpoint/2010/main" val="49543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42863"/>
              </p:ext>
            </p:extLst>
          </p:nvPr>
        </p:nvGraphicFramePr>
        <p:xfrm>
          <a:off x="210312" y="265177"/>
          <a:ext cx="11695742" cy="6409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7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8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7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Problem Statement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Purpose Statement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4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rebuchet MS" panose="020B0603020202020204" pitchFamily="34" charset="0"/>
                        </a:rPr>
                        <a:t>Research Questions</a:t>
                      </a: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Questions you will answer as a result of implementing your study (collecting and analyzing your data)</a:t>
                      </a: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rebuchet MS" panose="020B0603020202020204" pitchFamily="34" charset="0"/>
                        </a:rPr>
                        <a:t>Explanation of how your research questions align with your problem and purpose statements </a:t>
                      </a:r>
                      <a:endParaRPr lang="en-US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67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RQ1: </a:t>
                      </a: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77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RQ2: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3457">
                <a:tc>
                  <a:txBody>
                    <a:bodyPr/>
                    <a:lstStyle/>
                    <a:p>
                      <a:pPr marL="0" marR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RQ3: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5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8" marR="4198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661114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67DF-A914-4EF6-BA6C-16B6DFBD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56A21-4E85-41DF-9069-CD1711295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problem to be explored in this study is the high level of attrition of students at a local community college. </a:t>
            </a:r>
          </a:p>
        </p:txBody>
      </p:sp>
    </p:spTree>
    <p:extLst>
      <p:ext uri="{BB962C8B-B14F-4D97-AF65-F5344CB8AC3E}">
        <p14:creationId xmlns:p14="http://schemas.microsoft.com/office/powerpoint/2010/main" val="252883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of the Purpose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2084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Based on goals to address the problem, you create your Purpose Statement.</a:t>
            </a:r>
          </a:p>
          <a:p>
            <a:pPr marL="0" indent="0">
              <a:buNone/>
            </a:pPr>
            <a:r>
              <a:rPr lang="en-US" sz="3200" b="1" dirty="0"/>
              <a:t> </a:t>
            </a:r>
            <a:endParaRPr lang="en-US" sz="3200" dirty="0"/>
          </a:p>
          <a:p>
            <a:pPr marL="0" indent="0">
              <a:buNone/>
            </a:pPr>
            <a:r>
              <a:rPr lang="en-US" sz="3200" b="1" i="1" dirty="0"/>
              <a:t>The purpose of this case study is to discover what are the perceptions of current first-year students at a local community college regarding their retention. </a:t>
            </a:r>
            <a:endParaRPr lang="en-US" sz="32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152400"/>
            <a:ext cx="80010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Moving from the Problem to the Purpose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10512" y="1209754"/>
            <a:ext cx="1219200" cy="685800"/>
          </a:xfrm>
          <a:prstGeom prst="rect">
            <a:avLst/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Times New Roman"/>
              </a:rPr>
              <a:t>Topic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810512" y="3420229"/>
            <a:ext cx="1219200" cy="685800"/>
          </a:xfrm>
          <a:prstGeom prst="rect">
            <a:avLst/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Times New Roman"/>
              </a:rPr>
              <a:t>Evidence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801368" y="4457700"/>
            <a:ext cx="1380744" cy="685800"/>
          </a:xfrm>
          <a:prstGeom prst="rect">
            <a:avLst/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Times New Roman"/>
              </a:rPr>
              <a:t>Significance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801368" y="5495171"/>
            <a:ext cx="1219200" cy="685800"/>
          </a:xfrm>
          <a:prstGeom prst="rect">
            <a:avLst/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Times New Roman"/>
              </a:rPr>
              <a:t>Purpose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Times New Roman"/>
              </a:rPr>
              <a:t>Statement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038600" y="1360527"/>
            <a:ext cx="4381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latin typeface="Times New Roman"/>
              </a:rPr>
              <a:t>Post secondary student attrition rate</a:t>
            </a:r>
            <a:endParaRPr lang="en-US" sz="2000" b="1" dirty="0">
              <a:latin typeface="Times New Roman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124130" y="5380077"/>
            <a:ext cx="51113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b="1">
                <a:solidFill>
                  <a:schemeClr val="accent1"/>
                </a:solidFill>
                <a:latin typeface="Times New Roman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The purpose of this case study is to discover what are the perceptions of current first-year students at a local community college regarding their retention.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77855" y="2142750"/>
            <a:ext cx="42563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b="1">
                <a:solidFill>
                  <a:srgbClr val="FFFF00"/>
                </a:solidFill>
                <a:latin typeface="Times New Roman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The problem to be explored in this study is the high level of attrition of students at a local community college.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810512" y="2322576"/>
            <a:ext cx="1219200" cy="685800"/>
          </a:xfrm>
          <a:prstGeom prst="rect">
            <a:avLst/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Times New Roman"/>
              </a:rPr>
              <a:t>Problem 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Times New Roman"/>
              </a:rPr>
              <a:t>Statement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124130" y="3297624"/>
            <a:ext cx="50290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latin typeface="Times New Roman"/>
              </a:rPr>
              <a:t>At a local community college, 28% of first-year students drop out before the end of their 2</a:t>
            </a:r>
            <a:r>
              <a:rPr lang="en-US" b="1" baseline="30000" dirty="0">
                <a:latin typeface="Times New Roman"/>
              </a:rPr>
              <a:t>nd</a:t>
            </a:r>
            <a:r>
              <a:rPr lang="en-US" b="1" dirty="0">
                <a:latin typeface="Times New Roman"/>
              </a:rPr>
              <a:t> semester.</a:t>
            </a:r>
            <a:endParaRPr lang="en-US" sz="2000" b="1" dirty="0">
              <a:latin typeface="Times New Roman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124130" y="4313583"/>
            <a:ext cx="38677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latin typeface="Times New Roman"/>
              </a:rPr>
              <a:t>Critical to job market and enrollment numbers of 4-year colleges</a:t>
            </a:r>
            <a:endParaRPr lang="en-US" sz="2000" b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5780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6" grpId="0" autoUpdateAnimBg="0"/>
      <p:bldP spid="17" grpId="0" autoUpdateAnimBg="0"/>
      <p:bldP spid="19" grpId="0"/>
      <p:bldP spid="20" grpId="0" animBg="1" autoUpdateAnimBg="0"/>
      <p:bldP spid="22" grpId="0" autoUpdateAnimBg="0"/>
      <p:bldP spid="2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desk world</Template>
  <TotalTime>653</TotalTime>
  <Words>744</Words>
  <Application>Microsoft Macintosh PowerPoint</Application>
  <PresentationFormat>Widescreen</PresentationFormat>
  <Paragraphs>142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Segoe UI</vt:lpstr>
      <vt:lpstr>Arial</vt:lpstr>
      <vt:lpstr>Calibri</vt:lpstr>
      <vt:lpstr>Century Gothic</vt:lpstr>
      <vt:lpstr>Perpetua</vt:lpstr>
      <vt:lpstr>Times New Roman</vt:lpstr>
      <vt:lpstr>Trebuchet MS</vt:lpstr>
      <vt:lpstr>Wingdings 3</vt:lpstr>
      <vt:lpstr>Ion</vt:lpstr>
      <vt:lpstr>Writing and Aligning Purpose and RQs</vt:lpstr>
      <vt:lpstr>Goals for this Presentation</vt:lpstr>
      <vt:lpstr>Alignment Items</vt:lpstr>
      <vt:lpstr>Using an Alignment Matrix to Visualize All  Items  are  In A Row</vt:lpstr>
      <vt:lpstr>      The following is an example of an     Alignment Matrix we’re going to complete today.</vt:lpstr>
      <vt:lpstr>PowerPoint Presentation</vt:lpstr>
      <vt:lpstr>Example Problem Statement</vt:lpstr>
      <vt:lpstr>Creation of the Purpose Statement</vt:lpstr>
      <vt:lpstr>PowerPoint Presentation</vt:lpstr>
      <vt:lpstr>PowerPoint Presentation</vt:lpstr>
      <vt:lpstr>Research Questions </vt:lpstr>
      <vt:lpstr>PowerPoint Presentation</vt:lpstr>
      <vt:lpstr>YOUR TURN-Complete an Alignment Matrix</vt:lpstr>
      <vt:lpstr> Introductions: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 and Purpose Statement</dc:title>
  <dc:creator>David Weintraub</dc:creator>
  <cp:lastModifiedBy>Katrina Pann</cp:lastModifiedBy>
  <cp:revision>70</cp:revision>
  <dcterms:created xsi:type="dcterms:W3CDTF">2014-07-02T22:18:48Z</dcterms:created>
  <dcterms:modified xsi:type="dcterms:W3CDTF">2019-07-13T11:19:20Z</dcterms:modified>
</cp:coreProperties>
</file>