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notesMasterIdLst>
    <p:notesMasterId r:id="rId28"/>
  </p:notesMasterIdLst>
  <p:handoutMasterIdLst>
    <p:handoutMasterId r:id="rId29"/>
  </p:handoutMasterIdLst>
  <p:sldIdLst>
    <p:sldId id="256" r:id="rId2"/>
    <p:sldId id="258" r:id="rId3"/>
    <p:sldId id="310" r:id="rId4"/>
    <p:sldId id="295" r:id="rId5"/>
    <p:sldId id="299" r:id="rId6"/>
    <p:sldId id="300" r:id="rId7"/>
    <p:sldId id="265" r:id="rId8"/>
    <p:sldId id="291" r:id="rId9"/>
    <p:sldId id="292" r:id="rId10"/>
    <p:sldId id="293" r:id="rId11"/>
    <p:sldId id="294" r:id="rId12"/>
    <p:sldId id="260" r:id="rId13"/>
    <p:sldId id="302" r:id="rId14"/>
    <p:sldId id="306" r:id="rId15"/>
    <p:sldId id="303" r:id="rId16"/>
    <p:sldId id="307" r:id="rId17"/>
    <p:sldId id="308" r:id="rId18"/>
    <p:sldId id="304" r:id="rId19"/>
    <p:sldId id="301" r:id="rId20"/>
    <p:sldId id="309" r:id="rId21"/>
    <p:sldId id="297" r:id="rId22"/>
    <p:sldId id="296" r:id="rId23"/>
    <p:sldId id="270" r:id="rId24"/>
    <p:sldId id="271" r:id="rId25"/>
    <p:sldId id="298" r:id="rId26"/>
    <p:sldId id="272" r:id="rId27"/>
  </p:sldIdLst>
  <p:sldSz cx="9144000" cy="6858000" type="screen4x3"/>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67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970338" y="0"/>
            <a:ext cx="3038475" cy="466725"/>
          </a:xfrm>
          <a:prstGeom prst="rect">
            <a:avLst/>
          </a:prstGeom>
        </p:spPr>
        <p:txBody>
          <a:bodyPr vert="horz" lIns="91440" tIns="45720" rIns="91440" bIns="45720" rtlCol="0"/>
          <a:lstStyle>
            <a:lvl1pPr algn="r">
              <a:defRPr sz="1200"/>
            </a:lvl1pPr>
          </a:lstStyle>
          <a:p>
            <a:fld id="{22FE8F69-3B91-435D-A1C8-91006B19E65A}" type="datetimeFigureOut">
              <a:rPr lang="en-US" smtClean="0"/>
              <a:t>7/8/2019</a:t>
            </a:fld>
            <a:endParaRPr lang="en-US"/>
          </a:p>
        </p:txBody>
      </p:sp>
      <p:sp>
        <p:nvSpPr>
          <p:cNvPr id="4" name="Footer Placeholder 3"/>
          <p:cNvSpPr>
            <a:spLocks noGrp="1"/>
          </p:cNvSpPr>
          <p:nvPr>
            <p:ph type="ftr" sz="quarter" idx="2"/>
          </p:nvPr>
        </p:nvSpPr>
        <p:spPr>
          <a:xfrm>
            <a:off x="0" y="8829675"/>
            <a:ext cx="3038475" cy="46672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970338" y="8829675"/>
            <a:ext cx="3038475" cy="466725"/>
          </a:xfrm>
          <a:prstGeom prst="rect">
            <a:avLst/>
          </a:prstGeom>
        </p:spPr>
        <p:txBody>
          <a:bodyPr vert="horz" lIns="91440" tIns="45720" rIns="91440" bIns="45720" rtlCol="0" anchor="b"/>
          <a:lstStyle>
            <a:lvl1pPr algn="r">
              <a:defRPr sz="1200"/>
            </a:lvl1pPr>
          </a:lstStyle>
          <a:p>
            <a:fld id="{431FD5F3-4547-4DEF-AD6E-FE26A746C5C5}" type="slidenum">
              <a:rPr lang="en-US" smtClean="0"/>
              <a:t>‹#›</a:t>
            </a:fld>
            <a:endParaRPr lang="en-US"/>
          </a:p>
        </p:txBody>
      </p:sp>
    </p:spTree>
    <p:extLst>
      <p:ext uri="{BB962C8B-B14F-4D97-AF65-F5344CB8AC3E}">
        <p14:creationId xmlns:p14="http://schemas.microsoft.com/office/powerpoint/2010/main" val="35269018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67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970338" y="0"/>
            <a:ext cx="3038475" cy="466725"/>
          </a:xfrm>
          <a:prstGeom prst="rect">
            <a:avLst/>
          </a:prstGeom>
        </p:spPr>
        <p:txBody>
          <a:bodyPr vert="horz" lIns="91440" tIns="45720" rIns="91440" bIns="45720" rtlCol="0"/>
          <a:lstStyle>
            <a:lvl1pPr algn="r">
              <a:defRPr sz="1200"/>
            </a:lvl1pPr>
          </a:lstStyle>
          <a:p>
            <a:fld id="{443CB4FF-F379-45BD-B86A-B755759E838D}" type="datetimeFigureOut">
              <a:rPr lang="en-US" smtClean="0"/>
              <a:t>7/8/2019</a:t>
            </a:fld>
            <a:endParaRPr lang="en-US"/>
          </a:p>
        </p:txBody>
      </p:sp>
      <p:sp>
        <p:nvSpPr>
          <p:cNvPr id="4" name="Slide Image Placeholder 3"/>
          <p:cNvSpPr>
            <a:spLocks noGrp="1" noRot="1" noChangeAspect="1"/>
          </p:cNvSpPr>
          <p:nvPr>
            <p:ph type="sldImg" idx="2"/>
          </p:nvPr>
        </p:nvSpPr>
        <p:spPr>
          <a:xfrm>
            <a:off x="1414463" y="1162050"/>
            <a:ext cx="4181475" cy="31369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01675" y="4473575"/>
            <a:ext cx="5607050" cy="36607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675"/>
            <a:ext cx="3038475" cy="46672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970338" y="8829675"/>
            <a:ext cx="3038475" cy="466725"/>
          </a:xfrm>
          <a:prstGeom prst="rect">
            <a:avLst/>
          </a:prstGeom>
        </p:spPr>
        <p:txBody>
          <a:bodyPr vert="horz" lIns="91440" tIns="45720" rIns="91440" bIns="45720" rtlCol="0" anchor="b"/>
          <a:lstStyle>
            <a:lvl1pPr algn="r">
              <a:defRPr sz="1200"/>
            </a:lvl1pPr>
          </a:lstStyle>
          <a:p>
            <a:fld id="{955DE49E-0ADC-4FD8-8CDF-921FB080BCF3}" type="slidenum">
              <a:rPr lang="en-US" smtClean="0"/>
              <a:t>‹#›</a:t>
            </a:fld>
            <a:endParaRPr lang="en-US"/>
          </a:p>
        </p:txBody>
      </p:sp>
    </p:spTree>
    <p:extLst>
      <p:ext uri="{BB962C8B-B14F-4D97-AF65-F5344CB8AC3E}">
        <p14:creationId xmlns:p14="http://schemas.microsoft.com/office/powerpoint/2010/main" val="84099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55DE49E-0ADC-4FD8-8CDF-921FB080BCF3}" type="slidenum">
              <a:rPr lang="en-US" smtClean="0"/>
              <a:t>26</a:t>
            </a:fld>
            <a:endParaRPr lang="en-US"/>
          </a:p>
        </p:txBody>
      </p:sp>
    </p:spTree>
    <p:extLst>
      <p:ext uri="{BB962C8B-B14F-4D97-AF65-F5344CB8AC3E}">
        <p14:creationId xmlns:p14="http://schemas.microsoft.com/office/powerpoint/2010/main" val="1288005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1104869675"/>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965076438"/>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4190694687"/>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53044C-D29D-4F60-8493-41E494765B1B}" type="datetimeFigureOut">
              <a:rPr lang="en-US" smtClean="0"/>
              <a:t>7/8/2019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2875628344"/>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53044C-D29D-4F60-8493-41E494765B1B}" type="datetimeFigureOut">
              <a:rPr lang="en-US" smtClean="0"/>
              <a:t>7/8/2019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2046037525"/>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53044C-D29D-4F60-8493-41E494765B1B}" type="datetimeFigureOut">
              <a:rPr lang="en-US" smtClean="0"/>
              <a:t>7/8/2019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2751731584"/>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53044C-D29D-4F60-8493-41E494765B1B}" type="datetimeFigureOut">
              <a:rPr lang="en-US" smtClean="0"/>
              <a:t>7/8/2019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3546578468"/>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E53044C-D29D-4F60-8493-41E494765B1B}" type="datetimeFigureOut">
              <a:rPr lang="en-US" smtClean="0"/>
              <a:t>7/8/2019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2363828288"/>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53044C-D29D-4F60-8493-41E494765B1B}" type="datetimeFigureOut">
              <a:rPr lang="en-US" smtClean="0"/>
              <a:t>7/8/2019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2313391480"/>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3630090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73643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369025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0800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3261353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1743464956"/>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3044C-D29D-4F60-8493-41E494765B1B}" type="datetimeFigureOut">
              <a:rPr lang="en-US" smtClean="0"/>
              <a:t>7/8/2019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8CF5BA-3BEE-4DAB-9E66-F804F0A376DD}" type="slidenum">
              <a:rPr lang="en-US" smtClean="0"/>
              <a:t>‹#›</a:t>
            </a:fld>
            <a:endParaRPr lang="en-US"/>
          </a:p>
        </p:txBody>
      </p:sp>
    </p:spTree>
    <p:extLst>
      <p:ext uri="{BB962C8B-B14F-4D97-AF65-F5344CB8AC3E}">
        <p14:creationId xmlns:p14="http://schemas.microsoft.com/office/powerpoint/2010/main" val="1153902671"/>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E53044C-D29D-4F60-8493-41E494765B1B}" type="datetimeFigureOut">
              <a:rPr lang="en-US" smtClean="0"/>
              <a:t>7/8/2019</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1E8CF5BA-3BEE-4DAB-9E66-F804F0A376DD}" type="slidenum">
              <a:rPr lang="en-US" smtClean="0"/>
              <a:t>‹#›</a:t>
            </a:fld>
            <a:endParaRPr lang="en-US"/>
          </a:p>
        </p:txBody>
      </p:sp>
    </p:spTree>
    <p:extLst>
      <p:ext uri="{BB962C8B-B14F-4D97-AF65-F5344CB8AC3E}">
        <p14:creationId xmlns:p14="http://schemas.microsoft.com/office/powerpoint/2010/main" val="3167620538"/>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Lst>
  <p:transition spd="slow">
    <p:randomBar dir="vert"/>
  </p:transition>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mailto:rmatteson@nova.edu" TargetMode="External"/><Relationship Id="rId2" Type="http://schemas.openxmlformats.org/officeDocument/2006/relationships/hyperlink" Target="mailto:peyton@nova.edu" TargetMode="External"/><Relationship Id="rId1" Type="http://schemas.openxmlformats.org/officeDocument/2006/relationships/slideLayout" Target="../slideLayouts/slideLayout4.xml"/><Relationship Id="rId4" Type="http://schemas.openxmlformats.org/officeDocument/2006/relationships/hyperlink" Target="mailto:daviross@nova.edu"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0422" y="-8468"/>
            <a:ext cx="3572669" cy="6866467"/>
            <a:chOff x="67175" y="-8467"/>
            <a:chExt cx="4763558" cy="6866467"/>
          </a:xfrm>
        </p:grpSpPr>
        <p:cxnSp>
          <p:nvCxnSpPr>
            <p:cNvPr id="77" name="Straight Connector 76">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8200" y="762000"/>
            <a:ext cx="4118614" cy="5562600"/>
          </a:xfrm>
        </p:spPr>
        <p:txBody>
          <a:bodyPr vert="horz" lIns="91440" tIns="45720" rIns="91440" bIns="45720" rtlCol="0" anchor="ctr">
            <a:normAutofit fontScale="90000"/>
          </a:bodyPr>
          <a:lstStyle/>
          <a:p>
            <a:pPr>
              <a:lnSpc>
                <a:spcPct val="90000"/>
              </a:lnSpc>
            </a:pPr>
            <a:r>
              <a:rPr lang="en-US" sz="4000" b="1" dirty="0">
                <a:solidFill>
                  <a:schemeClr val="accent2">
                    <a:lumMod val="75000"/>
                  </a:schemeClr>
                </a:solidFill>
              </a:rPr>
              <a:t>Writing an Outline to Organize the Literature Review</a:t>
            </a:r>
            <a:br>
              <a:rPr lang="en-US" sz="4000" b="1" dirty="0">
                <a:solidFill>
                  <a:schemeClr val="accent2">
                    <a:lumMod val="75000"/>
                  </a:schemeClr>
                </a:solidFill>
              </a:rPr>
            </a:br>
            <a:br>
              <a:rPr lang="en-US" sz="4000" b="1" dirty="0">
                <a:solidFill>
                  <a:schemeClr val="accent2">
                    <a:lumMod val="75000"/>
                  </a:schemeClr>
                </a:solidFill>
              </a:rPr>
            </a:br>
            <a:r>
              <a:rPr lang="en-US" sz="4000" b="1" dirty="0">
                <a:solidFill>
                  <a:schemeClr val="accent2">
                    <a:lumMod val="75000"/>
                  </a:schemeClr>
                </a:solidFill>
              </a:rPr>
              <a:t>Track 3</a:t>
            </a:r>
            <a:br>
              <a:rPr lang="en-US" sz="4000" b="1" dirty="0">
                <a:solidFill>
                  <a:schemeClr val="accent2">
                    <a:lumMod val="75000"/>
                  </a:schemeClr>
                </a:solidFill>
              </a:rPr>
            </a:br>
            <a:br>
              <a:rPr lang="en-US" sz="3600" dirty="0">
                <a:solidFill>
                  <a:schemeClr val="accent2">
                    <a:lumMod val="75000"/>
                  </a:schemeClr>
                </a:solidFill>
              </a:rPr>
            </a:br>
            <a:br>
              <a:rPr lang="en-US" sz="3600" dirty="0">
                <a:solidFill>
                  <a:schemeClr val="accent2">
                    <a:lumMod val="75000"/>
                  </a:schemeClr>
                </a:solidFill>
              </a:rPr>
            </a:br>
            <a:r>
              <a:rPr lang="en-US" sz="3100" dirty="0">
                <a:solidFill>
                  <a:schemeClr val="accent2">
                    <a:lumMod val="75000"/>
                  </a:schemeClr>
                </a:solidFill>
              </a:rPr>
              <a:t>2019 Summer Institute</a:t>
            </a:r>
            <a:br>
              <a:rPr lang="en-US" sz="3100" dirty="0">
                <a:solidFill>
                  <a:schemeClr val="accent2">
                    <a:lumMod val="75000"/>
                  </a:schemeClr>
                </a:solidFill>
              </a:rPr>
            </a:br>
            <a:br>
              <a:rPr lang="en-US" sz="3100" dirty="0">
                <a:solidFill>
                  <a:schemeClr val="accent2">
                    <a:lumMod val="75000"/>
                  </a:schemeClr>
                </a:solidFill>
              </a:rPr>
            </a:br>
            <a:r>
              <a:rPr lang="en-US" sz="3100" dirty="0">
                <a:solidFill>
                  <a:schemeClr val="accent2">
                    <a:lumMod val="75000"/>
                  </a:schemeClr>
                </a:solidFill>
              </a:rPr>
              <a:t>Saturday, July 13th 10:00 - 11:30 a.m.</a:t>
            </a:r>
          </a:p>
        </p:txBody>
      </p:sp>
      <p:sp>
        <p:nvSpPr>
          <p:cNvPr id="85" name="Freeform: Shape 84">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2372" y="-8468"/>
            <a:ext cx="3806198"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6043774" y="2876315"/>
            <a:ext cx="2973388" cy="1096899"/>
          </a:xfrm>
        </p:spPr>
        <p:txBody>
          <a:bodyPr vert="horz" lIns="91440" tIns="45720" rIns="91440" bIns="45720" rtlCol="0" anchor="ctr">
            <a:noAutofit/>
          </a:bodyPr>
          <a:lstStyle/>
          <a:p>
            <a:pPr algn="l">
              <a:lnSpc>
                <a:spcPct val="90000"/>
              </a:lnSpc>
            </a:pPr>
            <a:r>
              <a:rPr lang="en-US" sz="2000" dirty="0">
                <a:solidFill>
                  <a:srgbClr val="FFFFFF"/>
                </a:solidFill>
              </a:rPr>
              <a:t>Gina L. Peyton, Ed.D. Associate Professor</a:t>
            </a:r>
          </a:p>
          <a:p>
            <a:pPr algn="l">
              <a:lnSpc>
                <a:spcPct val="90000"/>
              </a:lnSpc>
            </a:pPr>
            <a:endParaRPr lang="en-US" sz="2000" dirty="0">
              <a:solidFill>
                <a:srgbClr val="FFFFFF"/>
              </a:solidFill>
            </a:endParaRPr>
          </a:p>
          <a:p>
            <a:pPr algn="l">
              <a:lnSpc>
                <a:spcPct val="90000"/>
              </a:lnSpc>
            </a:pPr>
            <a:r>
              <a:rPr lang="en-US" sz="2000" dirty="0">
                <a:solidFill>
                  <a:srgbClr val="FFFFFF"/>
                </a:solidFill>
              </a:rPr>
              <a:t>David B. Ross, Ed.D. Professor</a:t>
            </a:r>
          </a:p>
          <a:p>
            <a:pPr algn="l">
              <a:lnSpc>
                <a:spcPct val="90000"/>
              </a:lnSpc>
            </a:pPr>
            <a:endParaRPr lang="en-US" sz="2000" dirty="0">
              <a:solidFill>
                <a:srgbClr val="FFFFFF"/>
              </a:solidFill>
            </a:endParaRPr>
          </a:p>
          <a:p>
            <a:pPr algn="l">
              <a:lnSpc>
                <a:spcPct val="90000"/>
              </a:lnSpc>
            </a:pPr>
            <a:r>
              <a:rPr lang="en-US" sz="2000" dirty="0">
                <a:solidFill>
                  <a:srgbClr val="FFFFFF"/>
                </a:solidFill>
              </a:rPr>
              <a:t>Rande Matteson, Ph.D. Adjunct Faculty/Dissertation Chair</a:t>
            </a:r>
          </a:p>
          <a:p>
            <a:pPr algn="l">
              <a:lnSpc>
                <a:spcPct val="90000"/>
              </a:lnSpc>
            </a:pPr>
            <a:endParaRPr lang="en-US" sz="2000" dirty="0">
              <a:solidFill>
                <a:srgbClr val="FFFFFF"/>
              </a:solidFill>
            </a:endParaRPr>
          </a:p>
          <a:p>
            <a:pPr algn="l">
              <a:lnSpc>
                <a:spcPct val="90000"/>
              </a:lnSpc>
            </a:pPr>
            <a:r>
              <a:rPr lang="en-US" sz="2000" dirty="0">
                <a:solidFill>
                  <a:srgbClr val="FFFFFF"/>
                </a:solidFill>
              </a:rPr>
              <a:t>Nova Southeastern University</a:t>
            </a:r>
          </a:p>
        </p:txBody>
      </p:sp>
    </p:spTree>
    <p:extLst>
      <p:ext uri="{BB962C8B-B14F-4D97-AF65-F5344CB8AC3E}">
        <p14:creationId xmlns:p14="http://schemas.microsoft.com/office/powerpoint/2010/main" val="934089829"/>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609601"/>
            <a:ext cx="7772400" cy="1219200"/>
          </a:xfrm>
        </p:spPr>
        <p:txBody>
          <a:bodyPr>
            <a:noAutofit/>
          </a:bodyPr>
          <a:lstStyle/>
          <a:p>
            <a:pPr algn="ctr"/>
            <a:r>
              <a:rPr lang="en-US" sz="6000" dirty="0">
                <a:solidFill>
                  <a:schemeClr val="accent2">
                    <a:lumMod val="75000"/>
                  </a:schemeClr>
                </a:solidFill>
              </a:rPr>
              <a:t>Brief Disclaimer </a:t>
            </a:r>
          </a:p>
        </p:txBody>
      </p:sp>
      <p:sp>
        <p:nvSpPr>
          <p:cNvPr id="4" name="Text Placeholder 3"/>
          <p:cNvSpPr>
            <a:spLocks noGrp="1"/>
          </p:cNvSpPr>
          <p:nvPr>
            <p:ph type="body" idx="1"/>
          </p:nvPr>
        </p:nvSpPr>
        <p:spPr>
          <a:xfrm>
            <a:off x="533400" y="1981200"/>
            <a:ext cx="6347715" cy="860400"/>
          </a:xfrm>
        </p:spPr>
        <p:txBody>
          <a:bodyPr>
            <a:noAutofit/>
          </a:bodyPr>
          <a:lstStyle/>
          <a:p>
            <a:pPr marL="342900" indent="-342900">
              <a:buFont typeface="Wingdings" panose="05000000000000000000" pitchFamily="2" charset="2"/>
              <a:buChar char="Ø"/>
            </a:pPr>
            <a:r>
              <a:rPr lang="en-US" sz="2400" dirty="0">
                <a:solidFill>
                  <a:schemeClr val="tx1"/>
                </a:solidFill>
              </a:rPr>
              <a:t>We will be reviewing a brief style for your dissertation</a:t>
            </a:r>
          </a:p>
          <a:p>
            <a:pPr marL="342900" indent="-342900">
              <a:buFont typeface="Wingdings" panose="05000000000000000000" pitchFamily="2" charset="2"/>
              <a:buChar char="Ø"/>
            </a:pPr>
            <a:r>
              <a:rPr lang="en-US" sz="2400" dirty="0">
                <a:solidFill>
                  <a:schemeClr val="tx1"/>
                </a:solidFill>
              </a:rPr>
              <a:t>Numerous faculty philosophies </a:t>
            </a:r>
          </a:p>
          <a:p>
            <a:pPr marL="342900" indent="-342900">
              <a:buFont typeface="Wingdings" panose="05000000000000000000" pitchFamily="2" charset="2"/>
              <a:buChar char="Ø"/>
            </a:pPr>
            <a:r>
              <a:rPr lang="en-US" sz="2400" dirty="0">
                <a:solidFill>
                  <a:schemeClr val="tx1"/>
                </a:solidFill>
              </a:rPr>
              <a:t>Teaching styles</a:t>
            </a:r>
          </a:p>
          <a:p>
            <a:pPr marL="742950" lvl="1" indent="-285750">
              <a:buFont typeface="Wingdings" panose="05000000000000000000" pitchFamily="2" charset="2"/>
              <a:buChar char="Ø"/>
            </a:pPr>
            <a:r>
              <a:rPr lang="en-US" sz="2000" dirty="0">
                <a:solidFill>
                  <a:schemeClr val="tx1"/>
                </a:solidFill>
              </a:rPr>
              <a:t>Courses, dissertation chair, and dissertation committee member</a:t>
            </a:r>
          </a:p>
          <a:p>
            <a:pPr marL="342900" indent="-342900">
              <a:buFont typeface="Wingdings" panose="05000000000000000000" pitchFamily="2" charset="2"/>
              <a:buChar char="Ø"/>
            </a:pPr>
            <a:r>
              <a:rPr lang="en-US" sz="2400" dirty="0">
                <a:solidFill>
                  <a:schemeClr val="tx1"/>
                </a:solidFill>
              </a:rPr>
              <a:t>Various writing styles </a:t>
            </a:r>
          </a:p>
          <a:p>
            <a:pPr marL="342900" indent="-342900">
              <a:buFont typeface="Wingdings" panose="05000000000000000000" pitchFamily="2" charset="2"/>
              <a:buChar char="Ø"/>
            </a:pPr>
            <a:r>
              <a:rPr lang="en-US" sz="2400" dirty="0">
                <a:solidFill>
                  <a:schemeClr val="tx1"/>
                </a:solidFill>
              </a:rPr>
              <a:t>Only APA 6th edition format </a:t>
            </a:r>
          </a:p>
          <a:p>
            <a:pPr marL="342900" indent="-342900">
              <a:buFont typeface="Wingdings" panose="05000000000000000000" pitchFamily="2" charset="2"/>
              <a:buChar char="Ø"/>
            </a:pPr>
            <a:r>
              <a:rPr lang="en-US" sz="2400" dirty="0">
                <a:solidFill>
                  <a:schemeClr val="tx1"/>
                </a:solidFill>
              </a:rPr>
              <a:t>Different philosophies of hiring an editor</a:t>
            </a:r>
          </a:p>
          <a:p>
            <a:pPr marL="742950" lvl="1" indent="-285750">
              <a:buFont typeface="Wingdings" panose="05000000000000000000" pitchFamily="2" charset="2"/>
              <a:buChar char="Ø"/>
            </a:pPr>
            <a:r>
              <a:rPr lang="en-US" sz="2000" dirty="0">
                <a:solidFill>
                  <a:schemeClr val="tx1"/>
                </a:solidFill>
              </a:rPr>
              <a:t>Be careful . . . Do your homework</a:t>
            </a:r>
            <a:endParaRPr lang="en-US" sz="4800" dirty="0">
              <a:solidFill>
                <a:schemeClr val="tx1"/>
              </a:solidFill>
            </a:endParaRPr>
          </a:p>
        </p:txBody>
      </p:sp>
    </p:spTree>
    <p:extLst>
      <p:ext uri="{BB962C8B-B14F-4D97-AF65-F5344CB8AC3E}">
        <p14:creationId xmlns:p14="http://schemas.microsoft.com/office/powerpoint/2010/main" val="4203606504"/>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609601"/>
            <a:ext cx="7772400" cy="1219200"/>
          </a:xfrm>
        </p:spPr>
        <p:txBody>
          <a:bodyPr>
            <a:noAutofit/>
          </a:bodyPr>
          <a:lstStyle/>
          <a:p>
            <a:pPr algn="ctr"/>
            <a:r>
              <a:rPr lang="en-US" sz="2400" dirty="0">
                <a:solidFill>
                  <a:schemeClr val="accent2">
                    <a:lumMod val="75000"/>
                  </a:schemeClr>
                </a:solidFill>
              </a:rPr>
              <a:t>Saving Your Work by date, time stamp, email, ADRIANA, save edited ones but not overwrite it, writing process, create separate docs for sections to go back to. </a:t>
            </a:r>
          </a:p>
        </p:txBody>
      </p:sp>
      <p:sp>
        <p:nvSpPr>
          <p:cNvPr id="4" name="Text Placeholder 3"/>
          <p:cNvSpPr>
            <a:spLocks noGrp="1"/>
          </p:cNvSpPr>
          <p:nvPr>
            <p:ph type="body" idx="1"/>
          </p:nvPr>
        </p:nvSpPr>
        <p:spPr/>
        <p:txBody>
          <a:bodyPr>
            <a:noAutofit/>
          </a:bodyPr>
          <a:lstStyle/>
          <a:p>
            <a:r>
              <a:rPr lang="en-US" sz="4400" dirty="0">
                <a:solidFill>
                  <a:schemeClr val="accent2">
                    <a:lumMod val="75000"/>
                  </a:schemeClr>
                </a:solidFill>
              </a:rPr>
              <a:t>. . . Very simple . . . Save it in numerous areas</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2057400"/>
            <a:ext cx="4229100" cy="19925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925632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accent2">
                    <a:lumMod val="75000"/>
                  </a:schemeClr>
                </a:solidFill>
              </a:rPr>
              <a:t>Literature Reviews</a:t>
            </a:r>
          </a:p>
        </p:txBody>
      </p:sp>
      <p:sp>
        <p:nvSpPr>
          <p:cNvPr id="5" name="Content Placeholder 4"/>
          <p:cNvSpPr>
            <a:spLocks noGrp="1"/>
          </p:cNvSpPr>
          <p:nvPr>
            <p:ph idx="1"/>
          </p:nvPr>
        </p:nvSpPr>
        <p:spPr>
          <a:xfrm>
            <a:off x="609599" y="1930400"/>
            <a:ext cx="6347714" cy="4110963"/>
          </a:xfrm>
        </p:spPr>
        <p:txBody>
          <a:bodyPr>
            <a:normAutofit/>
          </a:bodyPr>
          <a:lstStyle/>
          <a:p>
            <a:r>
              <a:rPr lang="en-US" sz="2000" dirty="0"/>
              <a:t>Provides framework for the proposed study</a:t>
            </a:r>
          </a:p>
          <a:p>
            <a:r>
              <a:rPr lang="en-US" sz="2000" dirty="0"/>
              <a:t>Demonstrates why it is significant and appropriate</a:t>
            </a:r>
          </a:p>
          <a:p>
            <a:r>
              <a:rPr lang="en-US" sz="2000" dirty="0"/>
              <a:t>Clarify the connection between proposed study and previously conducted work on the topic</a:t>
            </a:r>
          </a:p>
          <a:p>
            <a:r>
              <a:rPr lang="en-US" sz="2000" dirty="0"/>
              <a:t>Your study is distinctive yet different from previous research</a:t>
            </a:r>
          </a:p>
          <a:p>
            <a:r>
              <a:rPr lang="en-US" sz="2000" dirty="0"/>
              <a:t>Adopt a critical viewpoint in researching other resources</a:t>
            </a:r>
          </a:p>
          <a:p>
            <a:r>
              <a:rPr lang="en-US" sz="2000" dirty="0"/>
              <a:t>Develop a theme and then cite the work</a:t>
            </a:r>
          </a:p>
        </p:txBody>
      </p:sp>
    </p:spTree>
    <p:extLst>
      <p:ext uri="{BB962C8B-B14F-4D97-AF65-F5344CB8AC3E}">
        <p14:creationId xmlns:p14="http://schemas.microsoft.com/office/powerpoint/2010/main" val="3136764337"/>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accent2">
                    <a:lumMod val="75000"/>
                  </a:schemeClr>
                </a:solidFill>
              </a:rPr>
              <a:t>The Purpose of Literature Review</a:t>
            </a:r>
          </a:p>
        </p:txBody>
      </p:sp>
      <p:sp>
        <p:nvSpPr>
          <p:cNvPr id="5" name="Content Placeholder 4"/>
          <p:cNvSpPr>
            <a:spLocks noGrp="1"/>
          </p:cNvSpPr>
          <p:nvPr>
            <p:ph idx="1"/>
          </p:nvPr>
        </p:nvSpPr>
        <p:spPr>
          <a:xfrm>
            <a:off x="533400" y="2336873"/>
            <a:ext cx="7543800" cy="3599316"/>
          </a:xfrm>
        </p:spPr>
        <p:txBody>
          <a:bodyPr>
            <a:normAutofit/>
          </a:bodyPr>
          <a:lstStyle/>
          <a:p>
            <a:pPr lvl="0"/>
            <a:r>
              <a:rPr lang="en-US" dirty="0"/>
              <a:t>Show why your research needs to be carried out (justification).</a:t>
            </a:r>
          </a:p>
          <a:p>
            <a:pPr lvl="0"/>
            <a:r>
              <a:rPr lang="en-US" dirty="0"/>
              <a:t>Show how you choose to work with specific methodologies or theories.</a:t>
            </a:r>
          </a:p>
          <a:p>
            <a:pPr lvl="0"/>
            <a:r>
              <a:rPr lang="en-US" dirty="0"/>
              <a:t>Show how your work adds to the research already carried out.</a:t>
            </a:r>
          </a:p>
          <a:p>
            <a:pPr lvl="0"/>
            <a:endParaRPr lang="en-US" dirty="0"/>
          </a:p>
          <a:p>
            <a:pPr marL="0" indent="0">
              <a:buNone/>
            </a:pPr>
            <a:r>
              <a:rPr lang="en-US" dirty="0"/>
              <a:t>Ultimately, the purpose of the literature review is to exhaust the literature sources (especially methods and findings) the student reviewed in order to understand and investigate his/her research problem.</a:t>
            </a:r>
          </a:p>
          <a:p>
            <a:pPr lvl="0"/>
            <a:endParaRPr lang="en-US" dirty="0"/>
          </a:p>
        </p:txBody>
      </p:sp>
    </p:spTree>
    <p:extLst>
      <p:ext uri="{BB962C8B-B14F-4D97-AF65-F5344CB8AC3E}">
        <p14:creationId xmlns:p14="http://schemas.microsoft.com/office/powerpoint/2010/main" val="2745310792"/>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accent2">
                    <a:lumMod val="75000"/>
                  </a:schemeClr>
                </a:solidFill>
              </a:rPr>
              <a:t>General Chapter 2 Headings</a:t>
            </a:r>
          </a:p>
        </p:txBody>
      </p:sp>
      <p:sp>
        <p:nvSpPr>
          <p:cNvPr id="5" name="Content Placeholder 4"/>
          <p:cNvSpPr>
            <a:spLocks noGrp="1"/>
          </p:cNvSpPr>
          <p:nvPr>
            <p:ph idx="1"/>
          </p:nvPr>
        </p:nvSpPr>
        <p:spPr>
          <a:xfrm>
            <a:off x="533400" y="1981200"/>
            <a:ext cx="7543800" cy="4571999"/>
          </a:xfrm>
        </p:spPr>
        <p:txBody>
          <a:bodyPr>
            <a:normAutofit/>
          </a:bodyPr>
          <a:lstStyle/>
          <a:p>
            <a:pPr lvl="0"/>
            <a:r>
              <a:rPr lang="en-US" dirty="0"/>
              <a:t>Chapter 2: Literature Review</a:t>
            </a:r>
          </a:p>
          <a:p>
            <a:pPr lvl="0"/>
            <a:r>
              <a:rPr lang="en-US" dirty="0"/>
              <a:t>Introduction</a:t>
            </a:r>
          </a:p>
          <a:p>
            <a:pPr lvl="0"/>
            <a:r>
              <a:rPr lang="en-US" dirty="0"/>
              <a:t>Theoretical Framework</a:t>
            </a:r>
          </a:p>
          <a:p>
            <a:pPr lvl="0"/>
            <a:r>
              <a:rPr lang="en-US" dirty="0"/>
              <a:t>Professional Development</a:t>
            </a:r>
          </a:p>
          <a:p>
            <a:pPr lvl="0"/>
            <a:r>
              <a:rPr lang="en-US" dirty="0"/>
              <a:t>Varied Approaches</a:t>
            </a:r>
          </a:p>
          <a:p>
            <a:pPr lvl="0"/>
            <a:r>
              <a:rPr lang="en-US" dirty="0"/>
              <a:t>Evaluation</a:t>
            </a:r>
          </a:p>
          <a:p>
            <a:pPr lvl="0"/>
            <a:r>
              <a:rPr lang="en-US" dirty="0"/>
              <a:t>Transfer of Knowledge</a:t>
            </a:r>
          </a:p>
          <a:p>
            <a:pPr lvl="0"/>
            <a:r>
              <a:rPr lang="en-US" dirty="0"/>
              <a:t>Professionalism</a:t>
            </a:r>
          </a:p>
          <a:p>
            <a:pPr lvl="0"/>
            <a:r>
              <a:rPr lang="en-US" dirty="0"/>
              <a:t>Conclusion</a:t>
            </a:r>
          </a:p>
          <a:p>
            <a:pPr lvl="0"/>
            <a:r>
              <a:rPr lang="en-US" dirty="0"/>
              <a:t>Research Questions</a:t>
            </a:r>
          </a:p>
        </p:txBody>
      </p:sp>
      <p:pic>
        <p:nvPicPr>
          <p:cNvPr id="6" name="Picture 5" descr="Image result for images of literature review"/>
          <p:cNvPicPr/>
          <p:nvPr/>
        </p:nvPicPr>
        <p:blipFill>
          <a:blip r:embed="rId2">
            <a:extLst>
              <a:ext uri="{28A0092B-C50C-407E-A947-70E740481C1C}">
                <a14:useLocalDpi xmlns:a14="http://schemas.microsoft.com/office/drawing/2010/main" val="0"/>
              </a:ext>
            </a:extLst>
          </a:blip>
          <a:srcRect/>
          <a:stretch>
            <a:fillRect/>
          </a:stretch>
        </p:blipFill>
        <p:spPr bwMode="auto">
          <a:xfrm>
            <a:off x="4953000" y="3429000"/>
            <a:ext cx="3463290" cy="2518410"/>
          </a:xfrm>
          <a:prstGeom prst="rect">
            <a:avLst/>
          </a:prstGeom>
          <a:noFill/>
          <a:ln>
            <a:noFill/>
          </a:ln>
        </p:spPr>
      </p:pic>
    </p:spTree>
    <p:extLst>
      <p:ext uri="{BB962C8B-B14F-4D97-AF65-F5344CB8AC3E}">
        <p14:creationId xmlns:p14="http://schemas.microsoft.com/office/powerpoint/2010/main" val="2297265415"/>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1000" y="503971"/>
            <a:ext cx="6347715" cy="1826581"/>
          </a:xfrm>
        </p:spPr>
        <p:txBody>
          <a:bodyPr/>
          <a:lstStyle/>
          <a:p>
            <a:r>
              <a:rPr lang="en-US" dirty="0">
                <a:solidFill>
                  <a:schemeClr val="accent2">
                    <a:lumMod val="75000"/>
                  </a:schemeClr>
                </a:solidFill>
              </a:rPr>
              <a:t>Outlining a Literature Review via Level Headings</a:t>
            </a:r>
          </a:p>
        </p:txBody>
      </p:sp>
      <p:sp>
        <p:nvSpPr>
          <p:cNvPr id="2" name="Text Placeholder 1"/>
          <p:cNvSpPr>
            <a:spLocks noGrp="1"/>
          </p:cNvSpPr>
          <p:nvPr>
            <p:ph type="body" idx="1"/>
          </p:nvPr>
        </p:nvSpPr>
        <p:spPr>
          <a:xfrm>
            <a:off x="152400" y="3657600"/>
            <a:ext cx="7620002" cy="1492352"/>
          </a:xfrm>
        </p:spPr>
        <p:txBody>
          <a:bodyPr>
            <a:normAutofit fontScale="92500" lnSpcReduction="20000"/>
          </a:bodyPr>
          <a:lstStyle/>
          <a:p>
            <a:pPr algn="l"/>
            <a:r>
              <a:rPr lang="en-US" sz="2800" dirty="0">
                <a:solidFill>
                  <a:schemeClr val="accent2">
                    <a:lumMod val="75000"/>
                  </a:schemeClr>
                </a:solidFill>
              </a:rPr>
              <a:t>The following are actual Chapter 2 Level 2 headings from many Table of Contents.  Let us review them and determine if you know the topic.</a:t>
            </a:r>
          </a:p>
        </p:txBody>
      </p:sp>
    </p:spTree>
    <p:extLst>
      <p:ext uri="{BB962C8B-B14F-4D97-AF65-F5344CB8AC3E}">
        <p14:creationId xmlns:p14="http://schemas.microsoft.com/office/powerpoint/2010/main" val="4169201028"/>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4294967295"/>
          </p:nvPr>
        </p:nvPicPr>
        <p:blipFill>
          <a:blip r:embed="rId2"/>
          <a:stretch>
            <a:fillRect/>
          </a:stretch>
        </p:blipFill>
        <p:spPr>
          <a:xfrm>
            <a:off x="0" y="609600"/>
            <a:ext cx="6756400" cy="5891213"/>
          </a:xfrm>
          <a:prstGeom prst="rect">
            <a:avLst/>
          </a:prstGeom>
        </p:spPr>
      </p:pic>
    </p:spTree>
    <p:extLst>
      <p:ext uri="{BB962C8B-B14F-4D97-AF65-F5344CB8AC3E}">
        <p14:creationId xmlns:p14="http://schemas.microsoft.com/office/powerpoint/2010/main" val="2795598809"/>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33400" y="609600"/>
            <a:ext cx="7156601" cy="5257800"/>
          </a:xfrm>
          <a:prstGeom prst="rect">
            <a:avLst/>
          </a:prstGeom>
        </p:spPr>
      </p:pic>
    </p:spTree>
    <p:extLst>
      <p:ext uri="{BB962C8B-B14F-4D97-AF65-F5344CB8AC3E}">
        <p14:creationId xmlns:p14="http://schemas.microsoft.com/office/powerpoint/2010/main" val="3958566249"/>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09600" y="629266"/>
            <a:ext cx="6706714" cy="4476134"/>
          </a:xfrm>
          <a:prstGeom prst="rect">
            <a:avLst/>
          </a:prstGeom>
        </p:spPr>
      </p:pic>
    </p:spTree>
    <p:extLst>
      <p:ext uri="{BB962C8B-B14F-4D97-AF65-F5344CB8AC3E}">
        <p14:creationId xmlns:p14="http://schemas.microsoft.com/office/powerpoint/2010/main" val="274602833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68978" y="609600"/>
            <a:ext cx="6647335" cy="4572000"/>
          </a:xfrm>
          <a:prstGeom prst="rect">
            <a:avLst/>
          </a:prstGeom>
        </p:spPr>
      </p:pic>
    </p:spTree>
    <p:extLst>
      <p:ext uri="{BB962C8B-B14F-4D97-AF65-F5344CB8AC3E}">
        <p14:creationId xmlns:p14="http://schemas.microsoft.com/office/powerpoint/2010/main" val="4043420382"/>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2">
                    <a:lumMod val="75000"/>
                  </a:schemeClr>
                </a:solidFill>
              </a:rPr>
              <a:t>Three Main Sections of the Literature Review</a:t>
            </a:r>
            <a:endParaRPr lang="en-US" dirty="0">
              <a:solidFill>
                <a:schemeClr val="accent2">
                  <a:lumMod val="75000"/>
                </a:schemeClr>
              </a:solidFill>
            </a:endParaRPr>
          </a:p>
        </p:txBody>
      </p:sp>
      <p:sp>
        <p:nvSpPr>
          <p:cNvPr id="3" name="Content Placeholder 2"/>
          <p:cNvSpPr>
            <a:spLocks noGrp="1"/>
          </p:cNvSpPr>
          <p:nvPr>
            <p:ph idx="1"/>
          </p:nvPr>
        </p:nvSpPr>
        <p:spPr/>
        <p:txBody>
          <a:bodyPr>
            <a:normAutofit/>
          </a:bodyPr>
          <a:lstStyle/>
          <a:p>
            <a:pPr lvl="0"/>
            <a:r>
              <a:rPr lang="en-US" dirty="0"/>
              <a:t>Introduction</a:t>
            </a:r>
          </a:p>
          <a:p>
            <a:pPr marL="0" lvl="0" indent="0">
              <a:buNone/>
            </a:pPr>
            <a:endParaRPr lang="en-US" dirty="0"/>
          </a:p>
          <a:p>
            <a:pPr lvl="0"/>
            <a:r>
              <a:rPr lang="en-US" dirty="0"/>
              <a:t>Body</a:t>
            </a:r>
          </a:p>
          <a:p>
            <a:pPr marL="0" lvl="0" indent="0">
              <a:buNone/>
            </a:pPr>
            <a:endParaRPr lang="en-US" dirty="0"/>
          </a:p>
          <a:p>
            <a:pPr lvl="0"/>
            <a:r>
              <a:rPr lang="en-US" dirty="0"/>
              <a:t>Conclusion</a:t>
            </a:r>
          </a:p>
          <a:p>
            <a:endParaRPr lang="en-US" dirty="0"/>
          </a:p>
        </p:txBody>
      </p:sp>
    </p:spTree>
    <p:extLst>
      <p:ext uri="{BB962C8B-B14F-4D97-AF65-F5344CB8AC3E}">
        <p14:creationId xmlns:p14="http://schemas.microsoft.com/office/powerpoint/2010/main" val="4144233936"/>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2">
                    <a:lumMod val="75000"/>
                  </a:schemeClr>
                </a:solidFill>
              </a:rPr>
              <a:t>1. Introduction to the Literature Review</a:t>
            </a:r>
            <a:endParaRPr lang="en-US" dirty="0">
              <a:solidFill>
                <a:schemeClr val="accent2">
                  <a:lumMod val="75000"/>
                </a:schemeClr>
              </a:solidFill>
            </a:endParaRPr>
          </a:p>
        </p:txBody>
      </p:sp>
      <p:sp>
        <p:nvSpPr>
          <p:cNvPr id="3" name="Content Placeholder 2"/>
          <p:cNvSpPr>
            <a:spLocks noGrp="1"/>
          </p:cNvSpPr>
          <p:nvPr>
            <p:ph idx="1"/>
          </p:nvPr>
        </p:nvSpPr>
        <p:spPr>
          <a:xfrm>
            <a:off x="533400" y="2336872"/>
            <a:ext cx="6887389" cy="4216327"/>
          </a:xfrm>
        </p:spPr>
        <p:txBody>
          <a:bodyPr>
            <a:normAutofit/>
          </a:bodyPr>
          <a:lstStyle/>
          <a:p>
            <a:r>
              <a:rPr lang="en-US" dirty="0"/>
              <a:t>An Introduction is the overall “outline” of what the researcher covered in the literature review.  This section of Chapter 2 should include:</a:t>
            </a:r>
          </a:p>
          <a:p>
            <a:endParaRPr lang="en-US" dirty="0"/>
          </a:p>
          <a:p>
            <a:pPr lvl="0"/>
            <a:r>
              <a:rPr lang="en-US" dirty="0"/>
              <a:t>The general topic, issue, or area of concern; </a:t>
            </a:r>
          </a:p>
          <a:p>
            <a:pPr lvl="0"/>
            <a:r>
              <a:rPr lang="en-US" dirty="0"/>
              <a:t>Provide appropriate context of the study; and</a:t>
            </a:r>
          </a:p>
          <a:p>
            <a:pPr lvl="0"/>
            <a:r>
              <a:rPr lang="en-US" dirty="0"/>
              <a:t>Identify overall trends in published work on the topic:</a:t>
            </a:r>
          </a:p>
          <a:p>
            <a:pPr lvl="1"/>
            <a:r>
              <a:rPr lang="en-US" dirty="0"/>
              <a:t>conflicts in theory, methodology, evidence, and conclusions;</a:t>
            </a:r>
          </a:p>
          <a:p>
            <a:pPr lvl="1"/>
            <a:r>
              <a:rPr lang="en-US" dirty="0"/>
              <a:t>gaps in research and scholarship; and</a:t>
            </a:r>
          </a:p>
          <a:p>
            <a:pPr lvl="1"/>
            <a:r>
              <a:rPr lang="en-US" dirty="0"/>
              <a:t>a single problem or new perspective of immediate interest.</a:t>
            </a:r>
          </a:p>
          <a:p>
            <a:endParaRPr lang="en-US" dirty="0"/>
          </a:p>
        </p:txBody>
      </p:sp>
    </p:spTree>
    <p:extLst>
      <p:ext uri="{BB962C8B-B14F-4D97-AF65-F5344CB8AC3E}">
        <p14:creationId xmlns:p14="http://schemas.microsoft.com/office/powerpoint/2010/main" val="869633440"/>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2">
                    <a:lumMod val="75000"/>
                  </a:schemeClr>
                </a:solidFill>
              </a:rPr>
              <a:t>1. Introduction to the Literature Review (cont.)</a:t>
            </a:r>
            <a:endParaRPr lang="en-US" dirty="0">
              <a:solidFill>
                <a:schemeClr val="accent2">
                  <a:lumMod val="75000"/>
                </a:schemeClr>
              </a:solidFill>
            </a:endParaRPr>
          </a:p>
        </p:txBody>
      </p:sp>
      <p:sp>
        <p:nvSpPr>
          <p:cNvPr id="3" name="Content Placeholder 2"/>
          <p:cNvSpPr>
            <a:spLocks noGrp="1"/>
          </p:cNvSpPr>
          <p:nvPr>
            <p:ph idx="1"/>
          </p:nvPr>
        </p:nvSpPr>
        <p:spPr>
          <a:xfrm>
            <a:off x="533400" y="2336872"/>
            <a:ext cx="6887389" cy="4216327"/>
          </a:xfrm>
        </p:spPr>
        <p:txBody>
          <a:bodyPr>
            <a:normAutofit/>
          </a:bodyPr>
          <a:lstStyle/>
          <a:p>
            <a:pPr lvl="0"/>
            <a:r>
              <a:rPr lang="en-US" dirty="0"/>
              <a:t> establish your reason for reviewing this literature;</a:t>
            </a:r>
          </a:p>
          <a:p>
            <a:pPr marL="0" lvl="0" indent="0">
              <a:buNone/>
            </a:pPr>
            <a:endParaRPr lang="en-US" dirty="0"/>
          </a:p>
          <a:p>
            <a:pPr lvl="0"/>
            <a:r>
              <a:rPr lang="en-US" dirty="0"/>
              <a:t>explain the criteria to be used in analyzing and comparing literature; and </a:t>
            </a:r>
          </a:p>
          <a:p>
            <a:pPr marL="0" lvl="0" indent="0">
              <a:buNone/>
            </a:pPr>
            <a:endParaRPr lang="en-US" dirty="0"/>
          </a:p>
          <a:p>
            <a:pPr lvl="0"/>
            <a:r>
              <a:rPr lang="en-US" dirty="0"/>
              <a:t>state why certain literature is or is not included.</a:t>
            </a:r>
          </a:p>
        </p:txBody>
      </p:sp>
    </p:spTree>
    <p:extLst>
      <p:ext uri="{BB962C8B-B14F-4D97-AF65-F5344CB8AC3E}">
        <p14:creationId xmlns:p14="http://schemas.microsoft.com/office/powerpoint/2010/main" val="2155588402"/>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2">
                    <a:lumMod val="75000"/>
                  </a:schemeClr>
                </a:solidFill>
              </a:rPr>
              <a:t>2. Body of Literature Review </a:t>
            </a:r>
            <a:endParaRPr lang="en-US" dirty="0">
              <a:solidFill>
                <a:schemeClr val="accent2">
                  <a:lumMod val="75000"/>
                </a:schemeClr>
              </a:solidFill>
            </a:endParaRPr>
          </a:p>
        </p:txBody>
      </p:sp>
      <p:sp>
        <p:nvSpPr>
          <p:cNvPr id="3" name="Content Placeholder 2"/>
          <p:cNvSpPr>
            <a:spLocks noGrp="1"/>
          </p:cNvSpPr>
          <p:nvPr>
            <p:ph idx="1"/>
          </p:nvPr>
        </p:nvSpPr>
        <p:spPr>
          <a:xfrm>
            <a:off x="533400" y="2133600"/>
            <a:ext cx="8001000" cy="4419599"/>
          </a:xfrm>
        </p:spPr>
        <p:txBody>
          <a:bodyPr>
            <a:normAutofit/>
          </a:bodyPr>
          <a:lstStyle/>
          <a:p>
            <a:pPr marL="0" indent="0">
              <a:buNone/>
            </a:pPr>
            <a:r>
              <a:rPr lang="en-US" dirty="0"/>
              <a:t>It should follow the “outline” you initially provided in</a:t>
            </a:r>
            <a:r>
              <a:rPr lang="en-US" dirty="0">
                <a:solidFill>
                  <a:schemeClr val="bg1">
                    <a:lumMod val="75000"/>
                    <a:lumOff val="25000"/>
                  </a:schemeClr>
                </a:solidFill>
              </a:rPr>
              <a:t> </a:t>
            </a:r>
            <a:r>
              <a:rPr lang="en-US" u="sng" dirty="0"/>
              <a:t>the Introduction</a:t>
            </a:r>
            <a:r>
              <a:rPr lang="en-US" dirty="0"/>
              <a:t>.</a:t>
            </a:r>
          </a:p>
          <a:p>
            <a:pPr marL="0" indent="0">
              <a:buNone/>
            </a:pPr>
            <a:r>
              <a:rPr lang="en-US" dirty="0"/>
              <a:t>Group research studies and other types of literature according to common traits or characteristics such as:</a:t>
            </a:r>
          </a:p>
          <a:p>
            <a:pPr marL="0" indent="0">
              <a:buNone/>
            </a:pPr>
            <a:endParaRPr lang="en-US" dirty="0"/>
          </a:p>
          <a:p>
            <a:r>
              <a:rPr lang="en-US" dirty="0"/>
              <a:t>qualitative versus quantitative approaches,</a:t>
            </a:r>
          </a:p>
          <a:p>
            <a:r>
              <a:rPr lang="en-US" dirty="0"/>
              <a:t>conclusions of authors,</a:t>
            </a:r>
          </a:p>
          <a:p>
            <a:r>
              <a:rPr lang="en-US" dirty="0"/>
              <a:t>specific purpose or objective,</a:t>
            </a:r>
          </a:p>
          <a:p>
            <a:r>
              <a:rPr lang="en-US" dirty="0"/>
              <a:t>order of events, studies, etcetera.</a:t>
            </a:r>
          </a:p>
          <a:p>
            <a:endParaRPr lang="en-US" dirty="0"/>
          </a:p>
        </p:txBody>
      </p:sp>
    </p:spTree>
    <p:extLst>
      <p:ext uri="{BB962C8B-B14F-4D97-AF65-F5344CB8AC3E}">
        <p14:creationId xmlns:p14="http://schemas.microsoft.com/office/powerpoint/2010/main" val="810845674"/>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2">
                    <a:lumMod val="75000"/>
                  </a:schemeClr>
                </a:solidFill>
              </a:rPr>
              <a:t>2. Body of Literature Review (cont.) </a:t>
            </a:r>
            <a:endParaRPr lang="en-US" dirty="0">
              <a:solidFill>
                <a:schemeClr val="accent2">
                  <a:lumMod val="75000"/>
                </a:schemeClr>
              </a:solidFill>
            </a:endParaRPr>
          </a:p>
        </p:txBody>
      </p:sp>
      <p:sp>
        <p:nvSpPr>
          <p:cNvPr id="3" name="Content Placeholder 2"/>
          <p:cNvSpPr>
            <a:spLocks noGrp="1"/>
          </p:cNvSpPr>
          <p:nvPr>
            <p:ph idx="1"/>
          </p:nvPr>
        </p:nvSpPr>
        <p:spPr>
          <a:xfrm>
            <a:off x="533400" y="2133600"/>
            <a:ext cx="8001000" cy="4419599"/>
          </a:xfrm>
        </p:spPr>
        <p:txBody>
          <a:bodyPr>
            <a:normAutofit/>
          </a:bodyPr>
          <a:lstStyle/>
          <a:p>
            <a:pPr marL="0" indent="0">
              <a:buNone/>
            </a:pPr>
            <a:r>
              <a:rPr lang="en-US" dirty="0"/>
              <a:t>Summarize individual studies or articles (as much or little detail as merits according to its importance in the literature:</a:t>
            </a:r>
          </a:p>
          <a:p>
            <a:pPr marL="0" indent="0">
              <a:buNone/>
            </a:pPr>
            <a:endParaRPr lang="en-US" dirty="0"/>
          </a:p>
          <a:p>
            <a:pPr lvl="0"/>
            <a:r>
              <a:rPr lang="en-US" dirty="0"/>
              <a:t>Remember that space (length) indicates significance, </a:t>
            </a:r>
          </a:p>
          <a:p>
            <a:pPr marL="0" lvl="0" indent="0">
              <a:buNone/>
            </a:pPr>
            <a:endParaRPr lang="en-US" dirty="0"/>
          </a:p>
          <a:p>
            <a:pPr lvl="0"/>
            <a:r>
              <a:rPr lang="en-US" dirty="0"/>
              <a:t>How do you know? Provide frequency and authors, and</a:t>
            </a:r>
          </a:p>
          <a:p>
            <a:pPr lvl="0"/>
            <a:endParaRPr lang="en-US" dirty="0"/>
          </a:p>
          <a:p>
            <a:pPr lvl="0"/>
            <a:r>
              <a:rPr lang="en-US" dirty="0"/>
              <a:t>Different philosophy of back-to-back sentences that flow well.</a:t>
            </a:r>
          </a:p>
          <a:p>
            <a:endParaRPr lang="en-US" dirty="0"/>
          </a:p>
        </p:txBody>
      </p:sp>
    </p:spTree>
    <p:extLst>
      <p:ext uri="{BB962C8B-B14F-4D97-AF65-F5344CB8AC3E}">
        <p14:creationId xmlns:p14="http://schemas.microsoft.com/office/powerpoint/2010/main" val="1810794432"/>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2">
                    <a:lumMod val="75000"/>
                  </a:schemeClr>
                </a:solidFill>
              </a:rPr>
              <a:t>2. Body of Literature Review (cont.) </a:t>
            </a:r>
            <a:endParaRPr lang="en-US" dirty="0">
              <a:solidFill>
                <a:schemeClr val="accent2">
                  <a:lumMod val="75000"/>
                </a:schemeClr>
              </a:solidFill>
            </a:endParaRPr>
          </a:p>
        </p:txBody>
      </p:sp>
      <p:sp>
        <p:nvSpPr>
          <p:cNvPr id="3" name="Content Placeholder 2"/>
          <p:cNvSpPr>
            <a:spLocks noGrp="1"/>
          </p:cNvSpPr>
          <p:nvPr>
            <p:ph idx="1"/>
          </p:nvPr>
        </p:nvSpPr>
        <p:spPr>
          <a:xfrm>
            <a:off x="533400" y="2133600"/>
            <a:ext cx="8001000" cy="4419599"/>
          </a:xfrm>
        </p:spPr>
        <p:txBody>
          <a:bodyPr>
            <a:normAutofit/>
          </a:bodyPr>
          <a:lstStyle/>
          <a:p>
            <a:r>
              <a:rPr lang="en-US" dirty="0"/>
              <a:t>Provide reader with strong opening sentences at beginning of paragraphs.</a:t>
            </a:r>
          </a:p>
          <a:p>
            <a:pPr marL="0" indent="0">
              <a:buNone/>
            </a:pPr>
            <a:endParaRPr lang="en-US" dirty="0"/>
          </a:p>
          <a:p>
            <a:pPr lvl="0"/>
            <a:r>
              <a:rPr lang="en-US" dirty="0"/>
              <a:t>Provide supporting sentences throughout (including statistical results).</a:t>
            </a:r>
          </a:p>
          <a:p>
            <a:pPr marL="0" lvl="0" indent="0">
              <a:buNone/>
            </a:pPr>
            <a:endParaRPr lang="en-US" dirty="0"/>
          </a:p>
          <a:p>
            <a:pPr lvl="0"/>
            <a:r>
              <a:rPr lang="en-US" dirty="0"/>
              <a:t>Provide summary sentences at intermediate points in the review to aid in understanding comparisons and analyses.</a:t>
            </a:r>
          </a:p>
          <a:p>
            <a:endParaRPr lang="en-US" dirty="0"/>
          </a:p>
        </p:txBody>
      </p:sp>
    </p:spTree>
    <p:extLst>
      <p:ext uri="{BB962C8B-B14F-4D97-AF65-F5344CB8AC3E}">
        <p14:creationId xmlns:p14="http://schemas.microsoft.com/office/powerpoint/2010/main" val="2054090848"/>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2">
                    <a:lumMod val="75000"/>
                  </a:schemeClr>
                </a:solidFill>
              </a:rPr>
              <a:t>3. Conclusion of the Literature Review</a:t>
            </a:r>
            <a:endParaRPr lang="en-US" dirty="0">
              <a:solidFill>
                <a:schemeClr val="accent2">
                  <a:lumMod val="75000"/>
                </a:schemeClr>
              </a:solidFill>
            </a:endParaRPr>
          </a:p>
        </p:txBody>
      </p:sp>
      <p:sp>
        <p:nvSpPr>
          <p:cNvPr id="3" name="Content Placeholder 2"/>
          <p:cNvSpPr>
            <a:spLocks noGrp="1"/>
          </p:cNvSpPr>
          <p:nvPr>
            <p:ph idx="1"/>
          </p:nvPr>
        </p:nvSpPr>
        <p:spPr>
          <a:xfrm>
            <a:off x="533400" y="2336872"/>
            <a:ext cx="8229600" cy="4216327"/>
          </a:xfrm>
        </p:spPr>
        <p:txBody>
          <a:bodyPr>
            <a:normAutofit/>
          </a:bodyPr>
          <a:lstStyle/>
          <a:p>
            <a:pPr marL="0" indent="0">
              <a:buNone/>
            </a:pPr>
            <a:r>
              <a:rPr lang="en-US" dirty="0"/>
              <a:t>Summarize major contributions of significant studies and articles and maintain focus initially established </a:t>
            </a:r>
            <a:r>
              <a:rPr lang="en-US" i="1" dirty="0"/>
              <a:t>in the Introduction</a:t>
            </a:r>
            <a:r>
              <a:rPr lang="en-US" dirty="0"/>
              <a:t>. </a:t>
            </a:r>
          </a:p>
          <a:p>
            <a:pPr marL="0" indent="0">
              <a:buNone/>
            </a:pPr>
            <a:r>
              <a:rPr lang="en-US" dirty="0"/>
              <a:t>Evaluate current literature reviewed: </a:t>
            </a:r>
          </a:p>
          <a:p>
            <a:pPr lvl="0"/>
            <a:r>
              <a:rPr lang="en-US" dirty="0"/>
              <a:t>point out major methodological flaws or gaps in research, </a:t>
            </a:r>
          </a:p>
          <a:p>
            <a:pPr lvl="0"/>
            <a:r>
              <a:rPr lang="en-US" dirty="0"/>
              <a:t>point out inconsistencies in theory and findings, and </a:t>
            </a:r>
          </a:p>
          <a:p>
            <a:pPr lvl="0"/>
            <a:r>
              <a:rPr lang="en-US" dirty="0"/>
              <a:t>point out areas or issues pertinent to future study.</a:t>
            </a:r>
          </a:p>
          <a:p>
            <a:pPr marL="0" indent="0">
              <a:buNone/>
            </a:pPr>
            <a:endParaRPr lang="en-US" dirty="0"/>
          </a:p>
          <a:p>
            <a:pPr marL="0" indent="0">
              <a:buNone/>
            </a:pPr>
            <a:r>
              <a:rPr lang="en-US" dirty="0"/>
              <a:t>Conclude by providing some insight into the relationship between </a:t>
            </a:r>
            <a:r>
              <a:rPr lang="en-US" b="1" dirty="0">
                <a:solidFill>
                  <a:schemeClr val="accent3">
                    <a:lumMod val="60000"/>
                    <a:lumOff val="40000"/>
                  </a:schemeClr>
                </a:solidFill>
              </a:rPr>
              <a:t>your</a:t>
            </a:r>
            <a:r>
              <a:rPr lang="en-US" dirty="0"/>
              <a:t> central topic of the literature review and a larger area of study such as a discipline, a scientific endeavor, or a profession.</a:t>
            </a:r>
          </a:p>
          <a:p>
            <a:pPr marL="0" indent="0">
              <a:buNone/>
            </a:pPr>
            <a:endParaRPr lang="en-US" dirty="0"/>
          </a:p>
          <a:p>
            <a:endParaRPr lang="en-US" dirty="0"/>
          </a:p>
        </p:txBody>
      </p:sp>
    </p:spTree>
    <p:extLst>
      <p:ext uri="{BB962C8B-B14F-4D97-AF65-F5344CB8AC3E}">
        <p14:creationId xmlns:p14="http://schemas.microsoft.com/office/powerpoint/2010/main" val="3404436432"/>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609600"/>
            <a:ext cx="6347713" cy="1320800"/>
          </a:xfrm>
        </p:spPr>
        <p:txBody>
          <a:bodyPr>
            <a:normAutofit/>
          </a:bodyPr>
          <a:lstStyle/>
          <a:p>
            <a:r>
              <a:rPr lang="en-US" dirty="0">
                <a:solidFill>
                  <a:schemeClr val="accent2">
                    <a:lumMod val="75000"/>
                  </a:schemeClr>
                </a:solidFill>
              </a:rPr>
              <a:t>Sample Outline (refer to handout)</a:t>
            </a:r>
          </a:p>
        </p:txBody>
      </p:sp>
      <p:sp>
        <p:nvSpPr>
          <p:cNvPr id="3" name="Content Placeholder 2"/>
          <p:cNvSpPr>
            <a:spLocks noGrp="1"/>
          </p:cNvSpPr>
          <p:nvPr>
            <p:ph idx="1"/>
          </p:nvPr>
        </p:nvSpPr>
        <p:spPr>
          <a:xfrm>
            <a:off x="533400" y="2336872"/>
            <a:ext cx="8153400" cy="4140127"/>
          </a:xfrm>
        </p:spPr>
        <p:txBody>
          <a:bodyPr>
            <a:normAutofit/>
          </a:bodyPr>
          <a:lstStyle/>
          <a:p>
            <a:pPr marL="0" indent="0">
              <a:buNone/>
            </a:pPr>
            <a:r>
              <a:rPr lang="en-US" b="1" u="sng" dirty="0"/>
              <a:t>Topic:</a:t>
            </a:r>
            <a:r>
              <a:rPr lang="en-US" dirty="0"/>
              <a:t> Improving job satisfaction for teachers who work with special education students by implementing a peer collaboration program.</a:t>
            </a:r>
          </a:p>
          <a:p>
            <a:pPr marL="0" lvl="0" indent="0">
              <a:buNone/>
            </a:pPr>
            <a:r>
              <a:rPr lang="en-US" dirty="0"/>
              <a:t>I. Introduction (you are telling the reader the organization of your literature review)</a:t>
            </a:r>
          </a:p>
          <a:p>
            <a:pPr lvl="2"/>
            <a:r>
              <a:rPr lang="en-US" dirty="0"/>
              <a:t>Establish importance of job satisfaction (and results of dissatisfaction)</a:t>
            </a:r>
          </a:p>
          <a:p>
            <a:pPr lvl="2"/>
            <a:r>
              <a:rPr lang="en-US" dirty="0"/>
              <a:t>Causes for Job Dissatisfaction</a:t>
            </a:r>
          </a:p>
          <a:p>
            <a:pPr lvl="2"/>
            <a:r>
              <a:rPr lang="en-US" dirty="0"/>
              <a:t>Proven Interventions</a:t>
            </a:r>
          </a:p>
          <a:p>
            <a:pPr lvl="2"/>
            <a:r>
              <a:rPr lang="en-US" dirty="0"/>
              <a:t>Gaps in the Literature</a:t>
            </a:r>
          </a:p>
          <a:p>
            <a:pPr lvl="2"/>
            <a:r>
              <a:rPr lang="en-US" dirty="0"/>
              <a:t>Summary </a:t>
            </a:r>
          </a:p>
          <a:p>
            <a:pPr marL="0" indent="0">
              <a:buNone/>
            </a:pPr>
            <a:r>
              <a:rPr lang="en-US" dirty="0"/>
              <a:t>II. The Importance of Job Satisfaction</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532890400"/>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304800"/>
            <a:ext cx="6347713" cy="1320800"/>
          </a:xfrm>
        </p:spPr>
        <p:txBody>
          <a:bodyPr>
            <a:normAutofit fontScale="90000"/>
          </a:bodyPr>
          <a:lstStyle/>
          <a:p>
            <a:r>
              <a:rPr lang="en-US" dirty="0">
                <a:solidFill>
                  <a:schemeClr val="accent2">
                    <a:lumMod val="75000"/>
                  </a:schemeClr>
                </a:solidFill>
              </a:rPr>
              <a:t>Theoretical &amp; Conceptual Frameworks are included in your Literature Review</a:t>
            </a:r>
          </a:p>
        </p:txBody>
      </p:sp>
      <p:sp>
        <p:nvSpPr>
          <p:cNvPr id="3" name="Content Placeholder 2"/>
          <p:cNvSpPr>
            <a:spLocks noGrp="1"/>
          </p:cNvSpPr>
          <p:nvPr>
            <p:ph idx="1"/>
          </p:nvPr>
        </p:nvSpPr>
        <p:spPr/>
        <p:txBody>
          <a:bodyPr>
            <a:normAutofit fontScale="92500" lnSpcReduction="20000"/>
          </a:bodyPr>
          <a:lstStyle/>
          <a:p>
            <a:r>
              <a:rPr lang="en-US" sz="2200" dirty="0"/>
              <a:t>Focuses on time tested theories that embody the findings of numerous investigations </a:t>
            </a:r>
          </a:p>
          <a:p>
            <a:r>
              <a:rPr lang="en-US" sz="2200" dirty="0"/>
              <a:t>Provides a general representation of relationships between things in a given phenomenon</a:t>
            </a:r>
          </a:p>
          <a:p>
            <a:r>
              <a:rPr lang="en-US" sz="2200" dirty="0"/>
              <a:t>Specifies the theory used as a basis for the study</a:t>
            </a:r>
          </a:p>
          <a:p>
            <a:r>
              <a:rPr lang="en-US" sz="2200" dirty="0"/>
              <a:t>Mentions the theorists: historical &amp; current</a:t>
            </a:r>
          </a:p>
          <a:p>
            <a:r>
              <a:rPr lang="en-US" sz="2200" dirty="0"/>
              <a:t>Cites the main points emphasized in the theory</a:t>
            </a:r>
          </a:p>
          <a:p>
            <a:r>
              <a:rPr lang="en-US" sz="2200" dirty="0"/>
              <a:t>A theoretical framework is based on theory </a:t>
            </a:r>
          </a:p>
          <a:p>
            <a:r>
              <a:rPr lang="en-US" sz="2200" dirty="0"/>
              <a:t>The term </a:t>
            </a:r>
            <a:r>
              <a:rPr lang="en-US" sz="2200" i="1" dirty="0"/>
              <a:t>conceptual framework</a:t>
            </a:r>
            <a:r>
              <a:rPr lang="en-US" sz="2200" dirty="0"/>
              <a:t> crosses many </a:t>
            </a:r>
            <a:r>
              <a:rPr lang="en-US" sz="2200" b="1" dirty="0"/>
              <a:t>large and small theories</a:t>
            </a:r>
          </a:p>
          <a:p>
            <a:r>
              <a:rPr lang="en-US" sz="2200" dirty="0"/>
              <a:t>See examples in following slides . . .</a:t>
            </a:r>
          </a:p>
          <a:p>
            <a:endParaRPr lang="en-US" dirty="0"/>
          </a:p>
          <a:p>
            <a:endParaRPr lang="en-US" dirty="0"/>
          </a:p>
        </p:txBody>
      </p:sp>
    </p:spTree>
    <p:extLst>
      <p:ext uri="{BB962C8B-B14F-4D97-AF65-F5344CB8AC3E}">
        <p14:creationId xmlns:p14="http://schemas.microsoft.com/office/powerpoint/2010/main" val="1741034282"/>
      </p:ext>
    </p:extLst>
  </p:cSld>
  <p:clrMapOvr>
    <a:masterClrMapping/>
  </p:clrMapOvr>
  <p:transition spd="slow">
    <p:randomBar dir="ver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304800"/>
            <a:ext cx="6347713" cy="1320800"/>
          </a:xfrm>
        </p:spPr>
        <p:txBody>
          <a:bodyPr>
            <a:normAutofit fontScale="90000"/>
          </a:bodyPr>
          <a:lstStyle/>
          <a:p>
            <a:r>
              <a:rPr lang="en-US" dirty="0">
                <a:solidFill>
                  <a:schemeClr val="accent2">
                    <a:lumMod val="75000"/>
                  </a:schemeClr>
                </a:solidFill>
              </a:rPr>
              <a:t>Focuses on time tested theories that embody the findings of numerous investigations</a:t>
            </a:r>
          </a:p>
        </p:txBody>
      </p:sp>
      <p:sp>
        <p:nvSpPr>
          <p:cNvPr id="3" name="Content Placeholder 2"/>
          <p:cNvSpPr>
            <a:spLocks noGrp="1"/>
          </p:cNvSpPr>
          <p:nvPr>
            <p:ph idx="1"/>
          </p:nvPr>
        </p:nvSpPr>
        <p:spPr/>
        <p:txBody>
          <a:bodyPr>
            <a:normAutofit/>
          </a:bodyPr>
          <a:lstStyle/>
          <a:p>
            <a:r>
              <a:rPr lang="en-US" dirty="0"/>
              <a:t>This study is grounded is in three substantive theories including Maslow’s (1943) hierarchy of needs theory, Locke’s (1976) job satisfaction affect theory, and Herzberg’s (1959) motivation-hygiene theory.  It also examines the first research on organizational climate through </a:t>
            </a:r>
            <a:r>
              <a:rPr lang="en-US" dirty="0" err="1"/>
              <a:t>Haplin</a:t>
            </a:r>
            <a:r>
              <a:rPr lang="en-US" dirty="0"/>
              <a:t> and Croft’s (1963) Organizational Climate Description Questionnaire (OCDQ).  </a:t>
            </a:r>
          </a:p>
          <a:p>
            <a:r>
              <a:rPr lang="en-US" dirty="0"/>
              <a:t>Otto Rank, an Austrian psychoanalyst’s 1911 publication wrote the first psychoanalytic paper that dealt with narcissism and associated it to vanity and self-admiration (Millon et al., 2004).</a:t>
            </a:r>
          </a:p>
        </p:txBody>
      </p:sp>
    </p:spTree>
    <p:extLst>
      <p:ext uri="{BB962C8B-B14F-4D97-AF65-F5344CB8AC3E}">
        <p14:creationId xmlns:p14="http://schemas.microsoft.com/office/powerpoint/2010/main" val="2642523988"/>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6347713" cy="1320800"/>
          </a:xfrm>
        </p:spPr>
        <p:txBody>
          <a:bodyPr>
            <a:normAutofit fontScale="90000"/>
          </a:bodyPr>
          <a:lstStyle/>
          <a:p>
            <a:br>
              <a:rPr lang="en-US" dirty="0"/>
            </a:br>
            <a:r>
              <a:rPr lang="en-US" dirty="0">
                <a:solidFill>
                  <a:schemeClr val="accent2">
                    <a:lumMod val="75000"/>
                  </a:schemeClr>
                </a:solidFill>
              </a:rPr>
              <a:t>Focuses on time tested theories that embody the findings of numerous investigations </a:t>
            </a:r>
            <a:br>
              <a:rPr lang="en-US" dirty="0">
                <a:solidFill>
                  <a:schemeClr val="accent2">
                    <a:lumMod val="75000"/>
                  </a:schemeClr>
                </a:solidFill>
              </a:rPr>
            </a:br>
            <a:endParaRPr lang="en-US" dirty="0">
              <a:solidFill>
                <a:schemeClr val="accent2">
                  <a:lumMod val="75000"/>
                </a:schemeClr>
              </a:solidFill>
            </a:endParaRPr>
          </a:p>
        </p:txBody>
      </p:sp>
      <p:sp>
        <p:nvSpPr>
          <p:cNvPr id="3" name="Content Placeholder 2"/>
          <p:cNvSpPr>
            <a:spLocks noGrp="1"/>
          </p:cNvSpPr>
          <p:nvPr>
            <p:ph idx="1"/>
          </p:nvPr>
        </p:nvSpPr>
        <p:spPr/>
        <p:txBody>
          <a:bodyPr>
            <a:normAutofit/>
          </a:bodyPr>
          <a:lstStyle/>
          <a:p>
            <a:r>
              <a:rPr lang="en-US" dirty="0"/>
              <a:t>Schmitt and Chan (1998) noted that the</a:t>
            </a:r>
            <a:r>
              <a:rPr lang="en-US" i="1" dirty="0"/>
              <a:t> Traditional Personnel Selection Research Paradigm</a:t>
            </a:r>
            <a:r>
              <a:rPr lang="en-US" dirty="0"/>
              <a:t> model, which recognizes successful job performance, is grounded on the knowledge, skills, abilities, and other characteristics that workers possess and demonstrate in their jobs. </a:t>
            </a:r>
          </a:p>
          <a:p>
            <a:pPr marL="0" indent="0">
              <a:buNone/>
            </a:pPr>
            <a:endParaRPr lang="en-US" dirty="0"/>
          </a:p>
          <a:p>
            <a:r>
              <a:rPr lang="en-US" dirty="0"/>
              <a:t>John Creswell (2013) explained that in social constructivism, to understand the participant's historical and cultural settings, researchers address the processes of interaction among individuals and focus on the particular contexts in which people live and work. </a:t>
            </a:r>
          </a:p>
        </p:txBody>
      </p:sp>
    </p:spTree>
    <p:extLst>
      <p:ext uri="{BB962C8B-B14F-4D97-AF65-F5344CB8AC3E}">
        <p14:creationId xmlns:p14="http://schemas.microsoft.com/office/powerpoint/2010/main" val="520103015"/>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2">
                    <a:lumMod val="75000"/>
                  </a:schemeClr>
                </a:solidFill>
              </a:rPr>
              <a:t>Scholarly Resources</a:t>
            </a:r>
          </a:p>
        </p:txBody>
      </p:sp>
      <p:sp>
        <p:nvSpPr>
          <p:cNvPr id="3" name="Content Placeholder 2"/>
          <p:cNvSpPr>
            <a:spLocks noGrp="1"/>
          </p:cNvSpPr>
          <p:nvPr>
            <p:ph idx="1"/>
          </p:nvPr>
        </p:nvSpPr>
        <p:spPr/>
        <p:txBody>
          <a:bodyPr>
            <a:normAutofit/>
          </a:bodyPr>
          <a:lstStyle/>
          <a:p>
            <a:r>
              <a:rPr lang="en-US" dirty="0"/>
              <a:t>Written or edited by a scholar</a:t>
            </a:r>
          </a:p>
          <a:p>
            <a:r>
              <a:rPr lang="en-US" dirty="0"/>
              <a:t>Articles in a journal published by a college or university</a:t>
            </a:r>
          </a:p>
          <a:p>
            <a:r>
              <a:rPr lang="en-US" dirty="0"/>
              <a:t>Articles in a journal published by a scholarly group</a:t>
            </a:r>
          </a:p>
          <a:p>
            <a:r>
              <a:rPr lang="en-US" dirty="0"/>
              <a:t>Peer reviewed or published in a scholarly source</a:t>
            </a:r>
          </a:p>
          <a:p>
            <a:r>
              <a:rPr lang="en-US" dirty="0"/>
              <a:t>Recognized academic publishers or university presses</a:t>
            </a:r>
          </a:p>
          <a:p>
            <a:r>
              <a:rPr lang="en-US" dirty="0"/>
              <a:t>Sources are cited and listed references</a:t>
            </a:r>
          </a:p>
          <a:p>
            <a:r>
              <a:rPr lang="en-US" dirty="0"/>
              <a:t>Documented research claims</a:t>
            </a:r>
          </a:p>
          <a:p>
            <a:r>
              <a:rPr lang="en-US" dirty="0"/>
              <a:t>Conclusions based on evidence provided</a:t>
            </a:r>
          </a:p>
          <a:p>
            <a:r>
              <a:rPr lang="en-US" dirty="0"/>
              <a:t>The length of the source and higher level language </a:t>
            </a:r>
          </a:p>
          <a:p>
            <a:endParaRPr lang="en-US" dirty="0"/>
          </a:p>
          <a:p>
            <a:endParaRPr lang="en-US" dirty="0"/>
          </a:p>
          <a:p>
            <a:endParaRPr lang="en-US" dirty="0"/>
          </a:p>
        </p:txBody>
      </p:sp>
    </p:spTree>
    <p:extLst>
      <p:ext uri="{BB962C8B-B14F-4D97-AF65-F5344CB8AC3E}">
        <p14:creationId xmlns:p14="http://schemas.microsoft.com/office/powerpoint/2010/main" val="2825424094"/>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2">
                    <a:lumMod val="75000"/>
                  </a:schemeClr>
                </a:solidFill>
              </a:rPr>
              <a:t>NOT a Scholarly Source</a:t>
            </a:r>
          </a:p>
        </p:txBody>
      </p:sp>
      <p:sp>
        <p:nvSpPr>
          <p:cNvPr id="3" name="Content Placeholder 2"/>
          <p:cNvSpPr>
            <a:spLocks noGrp="1"/>
          </p:cNvSpPr>
          <p:nvPr>
            <p:ph idx="1"/>
          </p:nvPr>
        </p:nvSpPr>
        <p:spPr/>
        <p:txBody>
          <a:bodyPr>
            <a:noAutofit/>
          </a:bodyPr>
          <a:lstStyle/>
          <a:p>
            <a:r>
              <a:rPr lang="en-US" sz="2000" dirty="0"/>
              <a:t>No author or no publisher listed</a:t>
            </a:r>
          </a:p>
          <a:p>
            <a:r>
              <a:rPr lang="en-US" sz="2000" dirty="0"/>
              <a:t>Not magazines</a:t>
            </a:r>
          </a:p>
          <a:p>
            <a:r>
              <a:rPr lang="en-US" sz="2000" dirty="0"/>
              <a:t>Not newspapers</a:t>
            </a:r>
          </a:p>
          <a:p>
            <a:r>
              <a:rPr lang="en-US" sz="2000" dirty="0"/>
              <a:t>Textbook written for classroom use as it is a teaching tool</a:t>
            </a:r>
          </a:p>
          <a:p>
            <a:r>
              <a:rPr lang="en-US" sz="2000" dirty="0"/>
              <a:t>Classical works</a:t>
            </a:r>
          </a:p>
          <a:p>
            <a:r>
              <a:rPr lang="en-US" sz="2000" dirty="0"/>
              <a:t>Has no review process; material meant for a wider audience</a:t>
            </a:r>
          </a:p>
          <a:p>
            <a:r>
              <a:rPr lang="en-US" sz="2000" dirty="0"/>
              <a:t>Wikipedia</a:t>
            </a:r>
          </a:p>
          <a:p>
            <a:r>
              <a:rPr lang="en-US" sz="2000" dirty="0"/>
              <a:t>Lots of pictures</a:t>
            </a:r>
          </a:p>
        </p:txBody>
      </p:sp>
      <p:pic>
        <p:nvPicPr>
          <p:cNvPr id="4" name="Picture 3" descr="Image result for images of research question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76800" y="5136992"/>
            <a:ext cx="3196652" cy="1598393"/>
          </a:xfrm>
          <a:prstGeom prst="rect">
            <a:avLst/>
          </a:prstGeom>
          <a:noFill/>
          <a:ln>
            <a:noFill/>
          </a:ln>
        </p:spPr>
      </p:pic>
    </p:spTree>
    <p:extLst>
      <p:ext uri="{BB962C8B-B14F-4D97-AF65-F5344CB8AC3E}">
        <p14:creationId xmlns:p14="http://schemas.microsoft.com/office/powerpoint/2010/main" val="3042478712"/>
      </p:ext>
    </p:extLst>
  </p:cSld>
  <p:clrMapOvr>
    <a:masterClrMapping/>
  </p:clrMapOvr>
  <p:transition spd="slow">
    <p:randomBar dir="ver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solidFill>
                  <a:schemeClr val="accent2">
                    <a:lumMod val="75000"/>
                  </a:schemeClr>
                </a:solidFill>
              </a:rPr>
              <a:t>Professors’ contact information</a:t>
            </a:r>
            <a:br>
              <a:rPr lang="en-US" dirty="0">
                <a:solidFill>
                  <a:schemeClr val="accent2">
                    <a:lumMod val="75000"/>
                  </a:schemeClr>
                </a:solidFill>
              </a:rPr>
            </a:br>
            <a:r>
              <a:rPr lang="en-US" sz="2700" dirty="0">
                <a:solidFill>
                  <a:schemeClr val="accent2">
                    <a:lumMod val="75000"/>
                  </a:schemeClr>
                </a:solidFill>
              </a:rPr>
              <a:t>Department of Higher Education Leadership and Instructional Technology</a:t>
            </a:r>
          </a:p>
        </p:txBody>
      </p:sp>
      <p:sp>
        <p:nvSpPr>
          <p:cNvPr id="5" name="Content Placeholder 4"/>
          <p:cNvSpPr>
            <a:spLocks noGrp="1"/>
          </p:cNvSpPr>
          <p:nvPr>
            <p:ph sz="half" idx="1"/>
          </p:nvPr>
        </p:nvSpPr>
        <p:spPr>
          <a:xfrm>
            <a:off x="609600" y="2160588"/>
            <a:ext cx="3088109" cy="4316411"/>
          </a:xfrm>
        </p:spPr>
        <p:txBody>
          <a:bodyPr>
            <a:normAutofit/>
          </a:bodyPr>
          <a:lstStyle/>
          <a:p>
            <a:r>
              <a:rPr lang="en-US" dirty="0"/>
              <a:t>Dr. Gina L. Peyton</a:t>
            </a:r>
          </a:p>
          <a:p>
            <a:r>
              <a:rPr lang="en-US" dirty="0"/>
              <a:t>Associate Professor</a:t>
            </a:r>
          </a:p>
          <a:p>
            <a:r>
              <a:rPr lang="en-US" dirty="0">
                <a:hlinkClick r:id="rId2"/>
              </a:rPr>
              <a:t>peyton@nova.edu</a:t>
            </a:r>
            <a:endParaRPr lang="en-US" dirty="0"/>
          </a:p>
          <a:p>
            <a:r>
              <a:rPr lang="en-US" dirty="0"/>
              <a:t>407-264-5633</a:t>
            </a:r>
          </a:p>
          <a:p>
            <a:endParaRPr lang="en-US" dirty="0"/>
          </a:p>
          <a:p>
            <a:r>
              <a:rPr lang="en-US" dirty="0"/>
              <a:t>Dr. Rande Matteson</a:t>
            </a:r>
          </a:p>
          <a:p>
            <a:r>
              <a:rPr lang="en-US" dirty="0"/>
              <a:t>Adjunct Faculty/Dissertation Chair</a:t>
            </a:r>
          </a:p>
          <a:p>
            <a:r>
              <a:rPr lang="en-US" dirty="0">
                <a:hlinkClick r:id="rId3"/>
              </a:rPr>
              <a:t>rmatteso@nova.edu</a:t>
            </a:r>
            <a:endParaRPr lang="en-US" dirty="0"/>
          </a:p>
          <a:p>
            <a:r>
              <a:rPr lang="en-US" dirty="0"/>
              <a:t>813-352-9291</a:t>
            </a:r>
          </a:p>
          <a:p>
            <a:endParaRPr lang="en-US" dirty="0"/>
          </a:p>
        </p:txBody>
      </p:sp>
      <p:sp>
        <p:nvSpPr>
          <p:cNvPr id="6" name="Content Placeholder 5"/>
          <p:cNvSpPr>
            <a:spLocks noGrp="1"/>
          </p:cNvSpPr>
          <p:nvPr>
            <p:ph sz="half" idx="2"/>
          </p:nvPr>
        </p:nvSpPr>
        <p:spPr/>
        <p:txBody>
          <a:bodyPr>
            <a:normAutofit/>
          </a:bodyPr>
          <a:lstStyle/>
          <a:p>
            <a:r>
              <a:rPr lang="en-US" dirty="0"/>
              <a:t>Dr. David B. Ross</a:t>
            </a:r>
          </a:p>
          <a:p>
            <a:r>
              <a:rPr lang="en-US" dirty="0"/>
              <a:t>Professor</a:t>
            </a:r>
          </a:p>
          <a:p>
            <a:r>
              <a:rPr lang="en-US" dirty="0">
                <a:hlinkClick r:id="rId4"/>
              </a:rPr>
              <a:t>daviross@nova.edu</a:t>
            </a:r>
            <a:endParaRPr lang="en-US" dirty="0"/>
          </a:p>
          <a:p>
            <a:r>
              <a:rPr lang="en-US" dirty="0"/>
              <a:t>561-613-9683</a:t>
            </a:r>
          </a:p>
        </p:txBody>
      </p:sp>
    </p:spTree>
    <p:extLst>
      <p:ext uri="{BB962C8B-B14F-4D97-AF65-F5344CB8AC3E}">
        <p14:creationId xmlns:p14="http://schemas.microsoft.com/office/powerpoint/2010/main" val="1437381273"/>
      </p:ext>
    </p:extLst>
  </p:cSld>
  <p:clrMapOvr>
    <a:masterClrMapping/>
  </p:clrMapOvr>
  <p:transition spd="slow">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057399" y="609599"/>
            <a:ext cx="5334001" cy="5334001"/>
          </a:xfrm>
          <a:prstGeom prst="rect">
            <a:avLst/>
          </a:prstGeom>
        </p:spPr>
      </p:pic>
    </p:spTree>
    <p:extLst>
      <p:ext uri="{BB962C8B-B14F-4D97-AF65-F5344CB8AC3E}">
        <p14:creationId xmlns:p14="http://schemas.microsoft.com/office/powerpoint/2010/main" val="4208692506"/>
      </p:ext>
    </p:extLst>
  </p:cSld>
  <p:clrMapOvr>
    <a:masterClrMapping/>
  </p:clrMapOvr>
  <p:transition spd="slow">
    <p:randomBar dir="vert"/>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TotalTime>
  <Words>1159</Words>
  <Application>Microsoft Office PowerPoint</Application>
  <PresentationFormat>On-screen Show (4:3)</PresentationFormat>
  <Paragraphs>157</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Trebuchet MS</vt:lpstr>
      <vt:lpstr>Wingdings</vt:lpstr>
      <vt:lpstr>Wingdings 3</vt:lpstr>
      <vt:lpstr>Facet</vt:lpstr>
      <vt:lpstr>Writing an Outline to Organize the Literature Review  Track 3   2019 Summer Institute  Saturday, July 13th 10:00 - 11:30 a.m.</vt:lpstr>
      <vt:lpstr>Brief Disclaimer </vt:lpstr>
      <vt:lpstr>Saving Your Work by date, time stamp, email, ADRIANA, save edited ones but not overwrite it, writing process, create separate docs for sections to go back to. </vt:lpstr>
      <vt:lpstr>Literature Reviews</vt:lpstr>
      <vt:lpstr>The Purpose of Literature Review</vt:lpstr>
      <vt:lpstr>General Chapter 2 Headings</vt:lpstr>
      <vt:lpstr>Outlining a Literature Review via Level Headings</vt:lpstr>
      <vt:lpstr>PowerPoint Presentation</vt:lpstr>
      <vt:lpstr>PowerPoint Presentation</vt:lpstr>
      <vt:lpstr>PowerPoint Presentation</vt:lpstr>
      <vt:lpstr>PowerPoint Presentation</vt:lpstr>
      <vt:lpstr>Three Main Sections of the Literature Review</vt:lpstr>
      <vt:lpstr>1. Introduction to the Literature Review</vt:lpstr>
      <vt:lpstr>1. Introduction to the Literature Review (cont.)</vt:lpstr>
      <vt:lpstr>2. Body of Literature Review </vt:lpstr>
      <vt:lpstr>2. Body of Literature Review (cont.) </vt:lpstr>
      <vt:lpstr>2. Body of Literature Review (cont.) </vt:lpstr>
      <vt:lpstr>3. Conclusion of the Literature Review</vt:lpstr>
      <vt:lpstr>Sample Outline (refer to handout)</vt:lpstr>
      <vt:lpstr>Theoretical &amp; Conceptual Frameworks are included in your Literature Review</vt:lpstr>
      <vt:lpstr>Focuses on time tested theories that embody the findings of numerous investigations</vt:lpstr>
      <vt:lpstr> Focuses on time tested theories that embody the findings of numerous investigations  </vt:lpstr>
      <vt:lpstr>Scholarly Resources</vt:lpstr>
      <vt:lpstr>NOT a Scholarly Source</vt:lpstr>
      <vt:lpstr>Professors’ contact information Department of Higher Education Leadership and Instructional Technology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an Outline to Organize the Literature Review</dc:title>
  <dc:creator>Gina Peyton</dc:creator>
  <cp:lastModifiedBy>Gina Peyton</cp:lastModifiedBy>
  <cp:revision>15</cp:revision>
  <dcterms:created xsi:type="dcterms:W3CDTF">2019-07-07T23:40:02Z</dcterms:created>
  <dcterms:modified xsi:type="dcterms:W3CDTF">2019-07-08T13:26:38Z</dcterms:modified>
</cp:coreProperties>
</file>