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308" r:id="rId5"/>
    <p:sldId id="266" r:id="rId6"/>
    <p:sldId id="267" r:id="rId7"/>
    <p:sldId id="309" r:id="rId8"/>
  </p:sldIdLst>
  <p:sldSz cx="9144000" cy="6858000" type="screen4x3"/>
  <p:notesSz cx="7010400" cy="92964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B68CE9-F3EE-4191-8AF2-98CEF31A4FF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47202AD-127E-469B-96F3-D61827BC390B}">
      <dgm:prSet/>
      <dgm:spPr/>
      <dgm:t>
        <a:bodyPr/>
        <a:lstStyle/>
        <a:p>
          <a:r>
            <a:rPr lang="en-US" dirty="0"/>
            <a:t>The Problem Statement and associated sections make up the beginning of the Prospectus and  Chapter 1 of the Proposal</a:t>
          </a:r>
        </a:p>
      </dgm:t>
    </dgm:pt>
    <dgm:pt modelId="{C453AC81-1AD6-40B8-9608-F208EAEFD1EE}" type="parTrans" cxnId="{85288123-4CC1-4B6B-93AC-EB73F05D2496}">
      <dgm:prSet/>
      <dgm:spPr/>
      <dgm:t>
        <a:bodyPr/>
        <a:lstStyle/>
        <a:p>
          <a:endParaRPr lang="en-US"/>
        </a:p>
      </dgm:t>
    </dgm:pt>
    <dgm:pt modelId="{EA4CEF27-468B-49C3-A95A-53223F5E1F2E}" type="sibTrans" cxnId="{85288123-4CC1-4B6B-93AC-EB73F05D2496}">
      <dgm:prSet/>
      <dgm:spPr/>
      <dgm:t>
        <a:bodyPr/>
        <a:lstStyle/>
        <a:p>
          <a:endParaRPr lang="en-US"/>
        </a:p>
      </dgm:t>
    </dgm:pt>
    <dgm:pt modelId="{58DD4B40-1DA9-4DC2-B58D-C6314B119BD9}">
      <dgm:prSet/>
      <dgm:spPr/>
      <dgm:t>
        <a:bodyPr/>
        <a:lstStyle/>
        <a:p>
          <a:r>
            <a:rPr lang="en-US" dirty="0"/>
            <a:t>All of your dissertation is based on that problem statement</a:t>
          </a:r>
        </a:p>
      </dgm:t>
    </dgm:pt>
    <dgm:pt modelId="{01A0F2F2-CABF-43B4-876D-8FCDDAC362CF}" type="parTrans" cxnId="{BD4C047B-54FA-4D89-89E4-FA04E08156D1}">
      <dgm:prSet/>
      <dgm:spPr/>
      <dgm:t>
        <a:bodyPr/>
        <a:lstStyle/>
        <a:p>
          <a:endParaRPr lang="en-US"/>
        </a:p>
      </dgm:t>
    </dgm:pt>
    <dgm:pt modelId="{9C743612-ADAA-44BF-B85B-FD24D1CA627D}" type="sibTrans" cxnId="{BD4C047B-54FA-4D89-89E4-FA04E08156D1}">
      <dgm:prSet/>
      <dgm:spPr/>
      <dgm:t>
        <a:bodyPr/>
        <a:lstStyle/>
        <a:p>
          <a:endParaRPr lang="en-US"/>
        </a:p>
      </dgm:t>
    </dgm:pt>
    <dgm:pt modelId="{3553E6EA-3A31-48F7-9682-477B84B496B3}">
      <dgm:prSet/>
      <dgm:spPr/>
      <dgm:t>
        <a:bodyPr/>
        <a:lstStyle/>
        <a:p>
          <a:r>
            <a:rPr lang="en-US" dirty="0"/>
            <a:t>Make it clear – something you can prove exists at the place you’re going to conduct the study</a:t>
          </a:r>
        </a:p>
      </dgm:t>
    </dgm:pt>
    <dgm:pt modelId="{7E8F75BD-2BBE-427E-B961-70DB990F336C}" type="parTrans" cxnId="{CB5A4B99-C711-4F17-9CCE-77511597DBA2}">
      <dgm:prSet/>
      <dgm:spPr/>
      <dgm:t>
        <a:bodyPr/>
        <a:lstStyle/>
        <a:p>
          <a:endParaRPr lang="en-US"/>
        </a:p>
      </dgm:t>
    </dgm:pt>
    <dgm:pt modelId="{C817C92C-528F-451E-AD33-C40A9BECEBDB}" type="sibTrans" cxnId="{CB5A4B99-C711-4F17-9CCE-77511597DBA2}">
      <dgm:prSet/>
      <dgm:spPr/>
      <dgm:t>
        <a:bodyPr/>
        <a:lstStyle/>
        <a:p>
          <a:endParaRPr lang="en-US"/>
        </a:p>
      </dgm:t>
    </dgm:pt>
    <dgm:pt modelId="{1B90D486-2272-4FFC-BE45-E514B28DEF29}" type="pres">
      <dgm:prSet presAssocID="{62B68CE9-F3EE-4191-8AF2-98CEF31A4FFA}" presName="linear" presStyleCnt="0">
        <dgm:presLayoutVars>
          <dgm:animLvl val="lvl"/>
          <dgm:resizeHandles val="exact"/>
        </dgm:presLayoutVars>
      </dgm:prSet>
      <dgm:spPr/>
    </dgm:pt>
    <dgm:pt modelId="{3E69A15E-D1D4-4CD5-A6B3-35AA1241BF77}" type="pres">
      <dgm:prSet presAssocID="{A47202AD-127E-469B-96F3-D61827BC390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9827DCE-E676-4F47-96D8-45CFF55475BE}" type="pres">
      <dgm:prSet presAssocID="{EA4CEF27-468B-49C3-A95A-53223F5E1F2E}" presName="spacer" presStyleCnt="0"/>
      <dgm:spPr/>
    </dgm:pt>
    <dgm:pt modelId="{F185C2EE-D8E3-4162-98C5-3020CA802379}" type="pres">
      <dgm:prSet presAssocID="{58DD4B40-1DA9-4DC2-B58D-C6314B119BD9}" presName="parentText" presStyleLbl="node1" presStyleIdx="1" presStyleCnt="3" custLinFactNeighborY="-6199">
        <dgm:presLayoutVars>
          <dgm:chMax val="0"/>
          <dgm:bulletEnabled val="1"/>
        </dgm:presLayoutVars>
      </dgm:prSet>
      <dgm:spPr/>
    </dgm:pt>
    <dgm:pt modelId="{FBB42963-775F-4918-8C6D-78256E725D78}" type="pres">
      <dgm:prSet presAssocID="{9C743612-ADAA-44BF-B85B-FD24D1CA627D}" presName="spacer" presStyleCnt="0"/>
      <dgm:spPr/>
    </dgm:pt>
    <dgm:pt modelId="{EE76A447-0667-4F1A-A820-5ADFC08F2F82}" type="pres">
      <dgm:prSet presAssocID="{3553E6EA-3A31-48F7-9682-477B84B496B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5288123-4CC1-4B6B-93AC-EB73F05D2496}" srcId="{62B68CE9-F3EE-4191-8AF2-98CEF31A4FFA}" destId="{A47202AD-127E-469B-96F3-D61827BC390B}" srcOrd="0" destOrd="0" parTransId="{C453AC81-1AD6-40B8-9608-F208EAEFD1EE}" sibTransId="{EA4CEF27-468B-49C3-A95A-53223F5E1F2E}"/>
    <dgm:cxn modelId="{BD4C047B-54FA-4D89-89E4-FA04E08156D1}" srcId="{62B68CE9-F3EE-4191-8AF2-98CEF31A4FFA}" destId="{58DD4B40-1DA9-4DC2-B58D-C6314B119BD9}" srcOrd="1" destOrd="0" parTransId="{01A0F2F2-CABF-43B4-876D-8FCDDAC362CF}" sibTransId="{9C743612-ADAA-44BF-B85B-FD24D1CA627D}"/>
    <dgm:cxn modelId="{16AE7383-79B5-4ECB-84E7-E7FB743407E4}" type="presOf" srcId="{62B68CE9-F3EE-4191-8AF2-98CEF31A4FFA}" destId="{1B90D486-2272-4FFC-BE45-E514B28DEF29}" srcOrd="0" destOrd="0" presId="urn:microsoft.com/office/officeart/2005/8/layout/vList2"/>
    <dgm:cxn modelId="{CE2E4C8B-6BB9-46FF-8DE1-0791E1B20B39}" type="presOf" srcId="{A47202AD-127E-469B-96F3-D61827BC390B}" destId="{3E69A15E-D1D4-4CD5-A6B3-35AA1241BF77}" srcOrd="0" destOrd="0" presId="urn:microsoft.com/office/officeart/2005/8/layout/vList2"/>
    <dgm:cxn modelId="{CB5A4B99-C711-4F17-9CCE-77511597DBA2}" srcId="{62B68CE9-F3EE-4191-8AF2-98CEF31A4FFA}" destId="{3553E6EA-3A31-48F7-9682-477B84B496B3}" srcOrd="2" destOrd="0" parTransId="{7E8F75BD-2BBE-427E-B961-70DB990F336C}" sibTransId="{C817C92C-528F-451E-AD33-C40A9BECEBDB}"/>
    <dgm:cxn modelId="{274763D3-8F84-4BA5-B498-59032B2024BB}" type="presOf" srcId="{58DD4B40-1DA9-4DC2-B58D-C6314B119BD9}" destId="{F185C2EE-D8E3-4162-98C5-3020CA802379}" srcOrd="0" destOrd="0" presId="urn:microsoft.com/office/officeart/2005/8/layout/vList2"/>
    <dgm:cxn modelId="{50A267FD-B9D6-4E8F-A71D-1CBD75C8B9C5}" type="presOf" srcId="{3553E6EA-3A31-48F7-9682-477B84B496B3}" destId="{EE76A447-0667-4F1A-A820-5ADFC08F2F82}" srcOrd="0" destOrd="0" presId="urn:microsoft.com/office/officeart/2005/8/layout/vList2"/>
    <dgm:cxn modelId="{B36CF8B3-8FBC-41C6-91A9-856BA598A3C8}" type="presParOf" srcId="{1B90D486-2272-4FFC-BE45-E514B28DEF29}" destId="{3E69A15E-D1D4-4CD5-A6B3-35AA1241BF77}" srcOrd="0" destOrd="0" presId="urn:microsoft.com/office/officeart/2005/8/layout/vList2"/>
    <dgm:cxn modelId="{D52CC65E-B71B-4BB4-BFEB-67D5555DA7C4}" type="presParOf" srcId="{1B90D486-2272-4FFC-BE45-E514B28DEF29}" destId="{89827DCE-E676-4F47-96D8-45CFF55475BE}" srcOrd="1" destOrd="0" presId="urn:microsoft.com/office/officeart/2005/8/layout/vList2"/>
    <dgm:cxn modelId="{816BA1E5-9DCF-4624-A249-8A3D872A2215}" type="presParOf" srcId="{1B90D486-2272-4FFC-BE45-E514B28DEF29}" destId="{F185C2EE-D8E3-4162-98C5-3020CA802379}" srcOrd="2" destOrd="0" presId="urn:microsoft.com/office/officeart/2005/8/layout/vList2"/>
    <dgm:cxn modelId="{F35677BF-C417-4DD2-AA7B-1B50879E8E00}" type="presParOf" srcId="{1B90D486-2272-4FFC-BE45-E514B28DEF29}" destId="{FBB42963-775F-4918-8C6D-78256E725D78}" srcOrd="3" destOrd="0" presId="urn:microsoft.com/office/officeart/2005/8/layout/vList2"/>
    <dgm:cxn modelId="{2B35B4BC-C6B4-420D-97AD-2EAEA8BE17AF}" type="presParOf" srcId="{1B90D486-2272-4FFC-BE45-E514B28DEF29}" destId="{EE76A447-0667-4F1A-A820-5ADFC08F2F8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F80DB6-9E0F-4412-B503-B3B54AECFB5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D99B79F-A3A7-4D3D-AD83-34FB2A78E6D0}">
      <dgm:prSet/>
      <dgm:spPr/>
      <dgm:t>
        <a:bodyPr/>
        <a:lstStyle/>
        <a:p>
          <a:r>
            <a:rPr lang="en-US" dirty="0"/>
            <a:t>Students have difficulty reading music in chorus.</a:t>
          </a:r>
        </a:p>
      </dgm:t>
    </dgm:pt>
    <dgm:pt modelId="{BAA5E7FA-620D-4FF9-8DE3-9F0CD2E54799}" type="parTrans" cxnId="{20744FE0-853B-4397-974D-44CFB19545A9}">
      <dgm:prSet/>
      <dgm:spPr/>
      <dgm:t>
        <a:bodyPr/>
        <a:lstStyle/>
        <a:p>
          <a:endParaRPr lang="en-US"/>
        </a:p>
      </dgm:t>
    </dgm:pt>
    <dgm:pt modelId="{5486E957-5E39-4FCA-BF3E-EC3E5A56AB3C}" type="sibTrans" cxnId="{20744FE0-853B-4397-974D-44CFB19545A9}">
      <dgm:prSet/>
      <dgm:spPr/>
      <dgm:t>
        <a:bodyPr/>
        <a:lstStyle/>
        <a:p>
          <a:endParaRPr lang="en-US"/>
        </a:p>
      </dgm:t>
    </dgm:pt>
    <dgm:pt modelId="{36669930-A0B3-4A7F-A9EA-0C030FAAA352}">
      <dgm:prSet/>
      <dgm:spPr/>
      <dgm:t>
        <a:bodyPr/>
        <a:lstStyle/>
        <a:p>
          <a:r>
            <a:rPr lang="en-US" dirty="0"/>
            <a:t>There is a lack of supplies for art classes, so students cannot draw with water colors</a:t>
          </a:r>
        </a:p>
      </dgm:t>
    </dgm:pt>
    <dgm:pt modelId="{5C7D1E3A-259A-4CC5-A6B2-8DC27D384C0A}" type="parTrans" cxnId="{3A6B8826-9DBF-4BB6-8E70-1D67FE66357F}">
      <dgm:prSet/>
      <dgm:spPr/>
      <dgm:t>
        <a:bodyPr/>
        <a:lstStyle/>
        <a:p>
          <a:endParaRPr lang="en-US"/>
        </a:p>
      </dgm:t>
    </dgm:pt>
    <dgm:pt modelId="{BE6CE456-F189-46D3-B99A-BF23691E7A2A}" type="sibTrans" cxnId="{3A6B8826-9DBF-4BB6-8E70-1D67FE66357F}">
      <dgm:prSet/>
      <dgm:spPr/>
      <dgm:t>
        <a:bodyPr/>
        <a:lstStyle/>
        <a:p>
          <a:endParaRPr lang="en-US"/>
        </a:p>
      </dgm:t>
    </dgm:pt>
    <dgm:pt modelId="{CFFB3322-28C8-47CF-8B9D-F0A3D1207277}">
      <dgm:prSet/>
      <dgm:spPr/>
      <dgm:t>
        <a:bodyPr/>
        <a:lstStyle/>
        <a:p>
          <a:r>
            <a:rPr lang="en-US" dirty="0"/>
            <a:t>The drama department needs greater funding to perform musicals.</a:t>
          </a:r>
        </a:p>
      </dgm:t>
    </dgm:pt>
    <dgm:pt modelId="{31F7A982-6CDC-45FF-8FC0-38E919537551}" type="parTrans" cxnId="{5400B474-25A7-456A-BDF3-1FE5BB9EC528}">
      <dgm:prSet/>
      <dgm:spPr/>
      <dgm:t>
        <a:bodyPr/>
        <a:lstStyle/>
        <a:p>
          <a:endParaRPr lang="en-US"/>
        </a:p>
      </dgm:t>
    </dgm:pt>
    <dgm:pt modelId="{0A9BA7AA-F7D3-42E5-A91E-68E6D701F900}" type="sibTrans" cxnId="{5400B474-25A7-456A-BDF3-1FE5BB9EC528}">
      <dgm:prSet/>
      <dgm:spPr/>
      <dgm:t>
        <a:bodyPr/>
        <a:lstStyle/>
        <a:p>
          <a:endParaRPr lang="en-US"/>
        </a:p>
      </dgm:t>
    </dgm:pt>
    <dgm:pt modelId="{897EB73A-4E2F-4DE0-98D4-A5D7AB68B6A6}">
      <dgm:prSet/>
      <dgm:spPr/>
      <dgm:t>
        <a:bodyPr/>
        <a:lstStyle/>
        <a:p>
          <a:r>
            <a:rPr lang="en-US" b="0" dirty="0"/>
            <a:t>We need to discover whether students learn word processing skills better with a Mac or PC.</a:t>
          </a:r>
        </a:p>
      </dgm:t>
    </dgm:pt>
    <dgm:pt modelId="{096F5F66-F01A-44B7-A4AA-0D996F473B4D}" type="parTrans" cxnId="{37573D1C-8E22-410B-A752-16E2085FE9AF}">
      <dgm:prSet/>
      <dgm:spPr/>
      <dgm:t>
        <a:bodyPr/>
        <a:lstStyle/>
        <a:p>
          <a:endParaRPr lang="en-US"/>
        </a:p>
      </dgm:t>
    </dgm:pt>
    <dgm:pt modelId="{F1A59F07-AD8A-48D0-B985-C9F1EB558110}" type="sibTrans" cxnId="{37573D1C-8E22-410B-A752-16E2085FE9AF}">
      <dgm:prSet/>
      <dgm:spPr/>
      <dgm:t>
        <a:bodyPr/>
        <a:lstStyle/>
        <a:p>
          <a:endParaRPr lang="en-US"/>
        </a:p>
      </dgm:t>
    </dgm:pt>
    <dgm:pt modelId="{294843BB-98F1-47F9-9F34-E1170CAB948B}" type="pres">
      <dgm:prSet presAssocID="{FBF80DB6-9E0F-4412-B503-B3B54AECFB5F}" presName="linear" presStyleCnt="0">
        <dgm:presLayoutVars>
          <dgm:animLvl val="lvl"/>
          <dgm:resizeHandles val="exact"/>
        </dgm:presLayoutVars>
      </dgm:prSet>
      <dgm:spPr/>
    </dgm:pt>
    <dgm:pt modelId="{3D9A6114-3401-4D90-8C8F-2E9C1409CC0D}" type="pres">
      <dgm:prSet presAssocID="{DD99B79F-A3A7-4D3D-AD83-34FB2A78E6D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2A1DCF6-9022-464F-BAB7-8BE7EA10157B}" type="pres">
      <dgm:prSet presAssocID="{5486E957-5E39-4FCA-BF3E-EC3E5A56AB3C}" presName="spacer" presStyleCnt="0"/>
      <dgm:spPr/>
    </dgm:pt>
    <dgm:pt modelId="{2499EC51-50F1-4747-849C-9D2041E73BB0}" type="pres">
      <dgm:prSet presAssocID="{36669930-A0B3-4A7F-A9EA-0C030FAAA35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6E519AC-7A00-495B-8DCA-2A2A36E505CD}" type="pres">
      <dgm:prSet presAssocID="{BE6CE456-F189-46D3-B99A-BF23691E7A2A}" presName="spacer" presStyleCnt="0"/>
      <dgm:spPr/>
    </dgm:pt>
    <dgm:pt modelId="{81DE8DCF-57F7-4AA2-AEEE-EF63AD130975}" type="pres">
      <dgm:prSet presAssocID="{CFFB3322-28C8-47CF-8B9D-F0A3D120727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6C251C9-2899-4282-9972-41AE1ADFB7E9}" type="pres">
      <dgm:prSet presAssocID="{0A9BA7AA-F7D3-42E5-A91E-68E6D701F900}" presName="spacer" presStyleCnt="0"/>
      <dgm:spPr/>
    </dgm:pt>
    <dgm:pt modelId="{1246B031-59ED-4713-8F04-C88BCCBD32EF}" type="pres">
      <dgm:prSet presAssocID="{897EB73A-4E2F-4DE0-98D4-A5D7AB68B6A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C9CE40D-A494-4E2E-BCE8-50747B3DFC45}" type="presOf" srcId="{CFFB3322-28C8-47CF-8B9D-F0A3D1207277}" destId="{81DE8DCF-57F7-4AA2-AEEE-EF63AD130975}" srcOrd="0" destOrd="0" presId="urn:microsoft.com/office/officeart/2005/8/layout/vList2"/>
    <dgm:cxn modelId="{37573D1C-8E22-410B-A752-16E2085FE9AF}" srcId="{FBF80DB6-9E0F-4412-B503-B3B54AECFB5F}" destId="{897EB73A-4E2F-4DE0-98D4-A5D7AB68B6A6}" srcOrd="3" destOrd="0" parTransId="{096F5F66-F01A-44B7-A4AA-0D996F473B4D}" sibTransId="{F1A59F07-AD8A-48D0-B985-C9F1EB558110}"/>
    <dgm:cxn modelId="{3A6B8826-9DBF-4BB6-8E70-1D67FE66357F}" srcId="{FBF80DB6-9E0F-4412-B503-B3B54AECFB5F}" destId="{36669930-A0B3-4A7F-A9EA-0C030FAAA352}" srcOrd="1" destOrd="0" parTransId="{5C7D1E3A-259A-4CC5-A6B2-8DC27D384C0A}" sibTransId="{BE6CE456-F189-46D3-B99A-BF23691E7A2A}"/>
    <dgm:cxn modelId="{F688342F-181E-41CA-8D76-1AD93F5EBE1D}" type="presOf" srcId="{FBF80DB6-9E0F-4412-B503-B3B54AECFB5F}" destId="{294843BB-98F1-47F9-9F34-E1170CAB948B}" srcOrd="0" destOrd="0" presId="urn:microsoft.com/office/officeart/2005/8/layout/vList2"/>
    <dgm:cxn modelId="{85D84F6E-7A14-4C30-8241-2AB26F73946B}" type="presOf" srcId="{36669930-A0B3-4A7F-A9EA-0C030FAAA352}" destId="{2499EC51-50F1-4747-849C-9D2041E73BB0}" srcOrd="0" destOrd="0" presId="urn:microsoft.com/office/officeart/2005/8/layout/vList2"/>
    <dgm:cxn modelId="{FBFFD171-E023-473A-869E-629CF142036E}" type="presOf" srcId="{897EB73A-4E2F-4DE0-98D4-A5D7AB68B6A6}" destId="{1246B031-59ED-4713-8F04-C88BCCBD32EF}" srcOrd="0" destOrd="0" presId="urn:microsoft.com/office/officeart/2005/8/layout/vList2"/>
    <dgm:cxn modelId="{5400B474-25A7-456A-BDF3-1FE5BB9EC528}" srcId="{FBF80DB6-9E0F-4412-B503-B3B54AECFB5F}" destId="{CFFB3322-28C8-47CF-8B9D-F0A3D1207277}" srcOrd="2" destOrd="0" parTransId="{31F7A982-6CDC-45FF-8FC0-38E919537551}" sibTransId="{0A9BA7AA-F7D3-42E5-A91E-68E6D701F900}"/>
    <dgm:cxn modelId="{5CB0A37A-88EB-4F33-86DC-45051BA830FC}" type="presOf" srcId="{DD99B79F-A3A7-4D3D-AD83-34FB2A78E6D0}" destId="{3D9A6114-3401-4D90-8C8F-2E9C1409CC0D}" srcOrd="0" destOrd="0" presId="urn:microsoft.com/office/officeart/2005/8/layout/vList2"/>
    <dgm:cxn modelId="{20744FE0-853B-4397-974D-44CFB19545A9}" srcId="{FBF80DB6-9E0F-4412-B503-B3B54AECFB5F}" destId="{DD99B79F-A3A7-4D3D-AD83-34FB2A78E6D0}" srcOrd="0" destOrd="0" parTransId="{BAA5E7FA-620D-4FF9-8DE3-9F0CD2E54799}" sibTransId="{5486E957-5E39-4FCA-BF3E-EC3E5A56AB3C}"/>
    <dgm:cxn modelId="{F2959D88-935D-4BB8-892F-A0455373856E}" type="presParOf" srcId="{294843BB-98F1-47F9-9F34-E1170CAB948B}" destId="{3D9A6114-3401-4D90-8C8F-2E9C1409CC0D}" srcOrd="0" destOrd="0" presId="urn:microsoft.com/office/officeart/2005/8/layout/vList2"/>
    <dgm:cxn modelId="{6E983271-ACAD-4508-8945-ACAB2AEF0A00}" type="presParOf" srcId="{294843BB-98F1-47F9-9F34-E1170CAB948B}" destId="{52A1DCF6-9022-464F-BAB7-8BE7EA10157B}" srcOrd="1" destOrd="0" presId="urn:microsoft.com/office/officeart/2005/8/layout/vList2"/>
    <dgm:cxn modelId="{9580C86C-431E-40E8-8E84-E8520A8957C9}" type="presParOf" srcId="{294843BB-98F1-47F9-9F34-E1170CAB948B}" destId="{2499EC51-50F1-4747-849C-9D2041E73BB0}" srcOrd="2" destOrd="0" presId="urn:microsoft.com/office/officeart/2005/8/layout/vList2"/>
    <dgm:cxn modelId="{67058478-0583-42F3-A61F-0C41DE8F7A42}" type="presParOf" srcId="{294843BB-98F1-47F9-9F34-E1170CAB948B}" destId="{96E519AC-7A00-495B-8DCA-2A2A36E505CD}" srcOrd="3" destOrd="0" presId="urn:microsoft.com/office/officeart/2005/8/layout/vList2"/>
    <dgm:cxn modelId="{08F3A7E1-A6F9-4C1A-9582-8388AE2C3EE2}" type="presParOf" srcId="{294843BB-98F1-47F9-9F34-E1170CAB948B}" destId="{81DE8DCF-57F7-4AA2-AEEE-EF63AD130975}" srcOrd="4" destOrd="0" presId="urn:microsoft.com/office/officeart/2005/8/layout/vList2"/>
    <dgm:cxn modelId="{8108861A-B392-4D69-9D15-025923199FD8}" type="presParOf" srcId="{294843BB-98F1-47F9-9F34-E1170CAB948B}" destId="{76C251C9-2899-4282-9972-41AE1ADFB7E9}" srcOrd="5" destOrd="0" presId="urn:microsoft.com/office/officeart/2005/8/layout/vList2"/>
    <dgm:cxn modelId="{72896D60-1C3D-4C44-8170-E098B214E1CB}" type="presParOf" srcId="{294843BB-98F1-47F9-9F34-E1170CAB948B}" destId="{1246B031-59ED-4713-8F04-C88BCCBD32E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69A15E-D1D4-4CD5-A6B3-35AA1241BF77}">
      <dsp:nvSpPr>
        <dsp:cNvPr id="0" name=""/>
        <dsp:cNvSpPr/>
      </dsp:nvSpPr>
      <dsp:spPr>
        <a:xfrm>
          <a:off x="0" y="84402"/>
          <a:ext cx="4885203" cy="18556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The Problem Statement and associated sections make up the beginning of the Prospectus and  Chapter 1 of the Proposal</a:t>
          </a:r>
        </a:p>
      </dsp:txBody>
      <dsp:txXfrm>
        <a:off x="90584" y="174986"/>
        <a:ext cx="4704035" cy="1674452"/>
      </dsp:txXfrm>
    </dsp:sp>
    <dsp:sp modelId="{F185C2EE-D8E3-4162-98C5-3020CA802379}">
      <dsp:nvSpPr>
        <dsp:cNvPr id="0" name=""/>
        <dsp:cNvSpPr/>
      </dsp:nvSpPr>
      <dsp:spPr>
        <a:xfrm>
          <a:off x="0" y="2010261"/>
          <a:ext cx="4885203" cy="185562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All of your dissertation is based on that problem statement</a:t>
          </a:r>
        </a:p>
      </dsp:txBody>
      <dsp:txXfrm>
        <a:off x="90584" y="2100845"/>
        <a:ext cx="4704035" cy="1674452"/>
      </dsp:txXfrm>
    </dsp:sp>
    <dsp:sp modelId="{EE76A447-0667-4F1A-A820-5ADFC08F2F82}">
      <dsp:nvSpPr>
        <dsp:cNvPr id="0" name=""/>
        <dsp:cNvSpPr/>
      </dsp:nvSpPr>
      <dsp:spPr>
        <a:xfrm>
          <a:off x="0" y="3945403"/>
          <a:ext cx="4885203" cy="18556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Make it clear – something you can prove exists at the place you’re going to conduct the study</a:t>
          </a:r>
        </a:p>
      </dsp:txBody>
      <dsp:txXfrm>
        <a:off x="90584" y="4035987"/>
        <a:ext cx="4704035" cy="1674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9A6114-3401-4D90-8C8F-2E9C1409CC0D}">
      <dsp:nvSpPr>
        <dsp:cNvPr id="0" name=""/>
        <dsp:cNvSpPr/>
      </dsp:nvSpPr>
      <dsp:spPr>
        <a:xfrm>
          <a:off x="0" y="37681"/>
          <a:ext cx="4885203" cy="13985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Students have difficulty reading music in chorus.</a:t>
          </a:r>
        </a:p>
      </dsp:txBody>
      <dsp:txXfrm>
        <a:off x="68270" y="105951"/>
        <a:ext cx="4748663" cy="1261975"/>
      </dsp:txXfrm>
    </dsp:sp>
    <dsp:sp modelId="{2499EC51-50F1-4747-849C-9D2041E73BB0}">
      <dsp:nvSpPr>
        <dsp:cNvPr id="0" name=""/>
        <dsp:cNvSpPr/>
      </dsp:nvSpPr>
      <dsp:spPr>
        <a:xfrm>
          <a:off x="0" y="1508197"/>
          <a:ext cx="4885203" cy="139851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There is a lack of supplies for art classes, so students cannot draw with water colors</a:t>
          </a:r>
        </a:p>
      </dsp:txBody>
      <dsp:txXfrm>
        <a:off x="68270" y="1576467"/>
        <a:ext cx="4748663" cy="1261975"/>
      </dsp:txXfrm>
    </dsp:sp>
    <dsp:sp modelId="{81DE8DCF-57F7-4AA2-AEEE-EF63AD130975}">
      <dsp:nvSpPr>
        <dsp:cNvPr id="0" name=""/>
        <dsp:cNvSpPr/>
      </dsp:nvSpPr>
      <dsp:spPr>
        <a:xfrm>
          <a:off x="0" y="2978713"/>
          <a:ext cx="4885203" cy="139851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The drama department needs greater funding to perform musicals.</a:t>
          </a:r>
        </a:p>
      </dsp:txBody>
      <dsp:txXfrm>
        <a:off x="68270" y="3046983"/>
        <a:ext cx="4748663" cy="1261975"/>
      </dsp:txXfrm>
    </dsp:sp>
    <dsp:sp modelId="{1246B031-59ED-4713-8F04-C88BCCBD32EF}">
      <dsp:nvSpPr>
        <dsp:cNvPr id="0" name=""/>
        <dsp:cNvSpPr/>
      </dsp:nvSpPr>
      <dsp:spPr>
        <a:xfrm>
          <a:off x="0" y="4449228"/>
          <a:ext cx="4885203" cy="139851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kern="1200" dirty="0"/>
            <a:t>We need to discover whether students learn word processing skills better with a Mac or PC.</a:t>
          </a:r>
        </a:p>
      </dsp:txBody>
      <dsp:txXfrm>
        <a:off x="68270" y="4517498"/>
        <a:ext cx="4748663" cy="1261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F8B4A-29ED-4CF5-8463-0B6603D71ED4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4B0E8-148E-4208-B2E9-8A8566123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78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0A1FA6-DFE1-49E3-9526-709EC8B6056E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A71DB3C-55B6-43FB-989E-42C15FF04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79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1DB3C-55B6-43FB-989E-42C15FF04D7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1DB3C-55B6-43FB-989E-42C15FF04D7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1DB3C-55B6-43FB-989E-42C15FF04D7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1DB3C-55B6-43FB-989E-42C15FF04D7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1DB3C-55B6-43FB-989E-42C15FF04D7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22ADF-EB8C-49E9-858A-2A4644D68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3B1EF-4F63-4C80-A867-9B0FCA766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511CB-2CF6-475F-ABAF-0C233413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079E6-8D17-42AE-BBAE-713CD8994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D4D97-FDFD-4BD1-A28E-F149C562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8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7399-65F7-4245-B627-65A4E20BD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05E463-4654-4B66-ADCA-62636F3E8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F6302-10D6-430F-B8C3-F4D3FB509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20B45-3B93-4899-9B77-1DCD47D68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C6E84-B33A-4684-B23C-51400ACCA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8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514FA1-4601-414E-B87E-3420C7BD99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CC22DD-F38A-43A6-A3CA-25770AA82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8EA69-A572-45D5-9A47-A38DEECA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7C6C1-7648-4549-8C66-E0C5B88BE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7D166-7B7D-4E96-82FA-31B155C7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7EA97-177E-4924-B0BB-EC25C3D10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F769F-9329-4E34-8D6D-957596950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3D999-A4B8-418D-ADC3-54AF96B9D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43040-A145-4095-92A4-25725725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E112-1882-4BE2-92BB-4B77EDF0A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5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4927-B14E-40D3-BC82-6A81B608F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548C4-65D5-4C96-8061-FBB6DFBBF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C6A4E-6998-4142-8C13-320E88CA0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7649F-3295-4742-9DE8-EA0A3A012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C7DF3-BAAC-4B43-A467-22216CBDB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9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DC6E0-604D-4453-9253-E2C2E6AFC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804D6-E936-4B46-93E2-C82F63EDE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5DE80-AB0E-431B-984B-A99A324B1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0460D-39E3-493F-B6F7-DFE30685E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B62FA-DDD7-482C-819A-D09F23000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07C6C-7534-49B8-B50B-368465CB1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57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EBDAC-3961-44B7-8477-06B0A26E4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927DB-46E2-4B75-99D2-93C86209B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76CAF-FE90-41A5-9DD6-1FDCD9FC9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E122E7-5718-4CAA-8861-5C683C093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9C4EB-8328-4B73-89BE-8E33B7200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F4D564-8C6D-4719-89FB-0D8312980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DDF7A0-DC62-479C-9F02-7A0CBE512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58773-A229-472B-848F-3D28D06B7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12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35CFB-4EE0-4FF9-A09F-EB36EBD80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F84745-EC6B-48DF-B081-726AEE69B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5D0CD7-4CBD-46D3-A990-0DFAD9A25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30CFD-C90B-40BF-AD2A-C8725A52B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7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ABCE1-8FC1-4F14-A3A6-081EE15A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B1BF66-79BD-4D8D-B11E-952BA5416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B5816A-6165-4139-936A-4B6C734D9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78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E40A1-3881-47B3-A763-874765CE4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60A26-4E13-484B-97FF-3DA168D84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8F946-5A5A-431C-A10A-3E6CA0370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76B48C-FA4E-49AD-83F1-49BCD814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5ABF4-A058-450F-97FF-A1536409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57775-0A42-4EAB-9FAA-F4C154643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3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DF2E6-829D-4684-9DF6-B8ECF160E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6C17F1-45D6-4AE7-AD65-59086AAB5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7E636-1621-4CA6-9DEE-6D4BEA70E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7D778-AE0F-4D96-910E-5915DA4B5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6D473-1CF6-4168-9FA6-9A951B5E4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E0DC2-70FF-48B0-8D05-A0CC71B47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6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CFC11B-0268-4218-B6AD-40989C848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94A72-80D0-464F-8E71-79602020D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13064-26A7-45DF-8029-DA78F29E56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C8FEF-5AC3-4818-BEF8-3C20F4C159B4}" type="datetimeFigureOut">
              <a:rPr lang="en-US" smtClean="0"/>
              <a:pPr/>
              <a:t>7/23/2019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CAA37-D2DE-4C40-AD89-094C4F615D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CD853-BD7F-41D1-AAFF-ED263BEAF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657F5-B1DD-4821-921D-EA711B17BE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5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59" y="2053641"/>
            <a:ext cx="275187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Problem Statement Workshop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67930" y="801866"/>
            <a:ext cx="3979563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endParaRPr lang="en-US" sz="32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defTabSz="914400"/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Abraham S. </a:t>
            </a:r>
            <a:r>
              <a:rPr lang="en-US" sz="3200" dirty="0" err="1">
                <a:solidFill>
                  <a:srgbClr val="000000"/>
                </a:solidFill>
                <a:latin typeface="Arial Black" panose="020B0A04020102020204" pitchFamily="34" charset="0"/>
              </a:rPr>
              <a:t>Fischler</a:t>
            </a:r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 College of Education and Criminal Justice</a:t>
            </a:r>
          </a:p>
          <a:p>
            <a:pPr defTabSz="914400"/>
            <a:endParaRPr lang="en-US" sz="32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defTabSz="914400"/>
            <a:r>
              <a:rPr lang="en-US" sz="3200" dirty="0">
                <a:solidFill>
                  <a:srgbClr val="000000"/>
                </a:solidFill>
                <a:latin typeface="Arial Black" panose="020B0A04020102020204" pitchFamily="34" charset="0"/>
              </a:rPr>
              <a:t>Summer Institute 2019</a:t>
            </a:r>
          </a:p>
          <a:p>
            <a:pPr indent="-228600" algn="l" defTabSz="9144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indent="-228600" algn="l" defTabSz="9144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General Information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39C2EE-9301-4BE7-8F36-5505A1AAF0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262159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The “Problem”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  <a:latin typeface="Calibri" panose="020F0502020204030204"/>
              </a:rPr>
              <a:t>IS NOT: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  <a:latin typeface="Calibri" panose="020F0502020204030204"/>
              </a:rPr>
              <a:t>WHY SOMETHING IS HAPPENING</a:t>
            </a:r>
          </a:p>
          <a:p>
            <a:pPr marL="0" indent="0">
              <a:buNone/>
            </a:pPr>
            <a:endParaRPr lang="en-US" sz="2600" dirty="0">
              <a:solidFill>
                <a:srgbClr val="FF0000"/>
              </a:solidFill>
              <a:latin typeface="Calibri" panose="020F0502020204030204"/>
            </a:endParaRP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  <a:latin typeface="Calibri" panose="020F0502020204030204"/>
              </a:rPr>
              <a:t>IS NOT 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0000"/>
                </a:solidFill>
                <a:latin typeface="Calibri" panose="020F0502020204030204"/>
              </a:rPr>
              <a:t>WHAT YOU PLAN ON DOING ABOUT IT</a:t>
            </a:r>
          </a:p>
          <a:p>
            <a:pPr marL="0" indent="0">
              <a:buNone/>
            </a:pPr>
            <a:endParaRPr lang="en-US" sz="2600" dirty="0">
              <a:solidFill>
                <a:srgbClr val="FF0000"/>
              </a:solidFill>
              <a:latin typeface="Calibri" panose="020F0502020204030204"/>
            </a:endParaRPr>
          </a:p>
          <a:p>
            <a:pPr marL="0" indent="0">
              <a:buNone/>
            </a:pPr>
            <a:r>
              <a:rPr lang="en-US" sz="2600" dirty="0">
                <a:solidFill>
                  <a:srgbClr val="00B050"/>
                </a:solidFill>
                <a:latin typeface="Calibri" panose="020F0502020204030204"/>
              </a:rPr>
              <a:t>THE PROBLEM IS WHAT NEEDS TO BE FIXED. 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00B050"/>
                </a:solidFill>
                <a:latin typeface="Calibri" panose="020F0502020204030204"/>
              </a:rPr>
              <a:t>PERIOD.</a:t>
            </a:r>
          </a:p>
          <a:p>
            <a:pPr lvl="1">
              <a:buClrTx/>
            </a:pP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657" y="2415322"/>
            <a:ext cx="2588798" cy="2399869"/>
          </a:xfrm>
        </p:spPr>
        <p:txBody>
          <a:bodyPr>
            <a:normAutofit/>
          </a:bodyPr>
          <a:lstStyle/>
          <a:p>
            <a:pPr algn="ctr"/>
            <a:r>
              <a:rPr lang="en-US" sz="3500">
                <a:solidFill>
                  <a:srgbClr val="FFFFFF"/>
                </a:solidFill>
              </a:rPr>
              <a:t>The “Problem”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0" y="804672"/>
            <a:ext cx="4711446" cy="5248656"/>
          </a:xfrm>
        </p:spPr>
        <p:txBody>
          <a:bodyPr anchor="ctr">
            <a:normAutofit/>
          </a:bodyPr>
          <a:lstStyle/>
          <a:p>
            <a:r>
              <a:rPr lang="en-US" sz="1700">
                <a:latin typeface="Times New Roman" pitchFamily="18" charset="0"/>
              </a:rPr>
              <a:t>Define components and elements of the problem, if applicable.</a:t>
            </a:r>
          </a:p>
          <a:p>
            <a:r>
              <a:rPr lang="en-US" sz="1700">
                <a:latin typeface="Times New Roman" pitchFamily="18" charset="0"/>
              </a:rPr>
              <a:t>Give a brief description of</a:t>
            </a:r>
          </a:p>
          <a:p>
            <a:pPr lvl="1"/>
            <a:r>
              <a:rPr lang="en-US" sz="1700">
                <a:latin typeface="Times New Roman" pitchFamily="18" charset="0"/>
              </a:rPr>
              <a:t>the setting where the research study will take place</a:t>
            </a:r>
          </a:p>
          <a:p>
            <a:pPr lvl="1"/>
            <a:r>
              <a:rPr lang="en-US" sz="1700">
                <a:latin typeface="Times New Roman" pitchFamily="18" charset="0"/>
              </a:rPr>
              <a:t>the profile of the organization and other pertinent general background information</a:t>
            </a:r>
          </a:p>
          <a:p>
            <a:pPr lvl="1"/>
            <a:r>
              <a:rPr lang="en-US" sz="1700">
                <a:latin typeface="Times New Roman" pitchFamily="18" charset="0"/>
              </a:rPr>
              <a:t>other relevant information as determined by the committee</a:t>
            </a:r>
          </a:p>
          <a:p>
            <a:r>
              <a:rPr lang="en-US" sz="1700">
                <a:latin typeface="Times New Roman" pitchFamily="18" charset="0"/>
              </a:rPr>
              <a:t>Discuss the feasibility of the research study within the context of your role within the organization.</a:t>
            </a:r>
          </a:p>
          <a:p>
            <a:r>
              <a:rPr lang="en-US" sz="1700">
                <a:latin typeface="Times New Roman" pitchFamily="18" charset="0"/>
              </a:rPr>
              <a:t>Address gaps in the research literature and the rationale for your study (Deficiencies in the Evidence).</a:t>
            </a:r>
          </a:p>
          <a:p>
            <a:pPr marL="0" indent="0">
              <a:buNone/>
            </a:pPr>
            <a:endParaRPr lang="en-US" sz="1700">
              <a:latin typeface="Times New Roman" pitchFamily="18" charset="0"/>
            </a:endParaRP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14615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100" dirty="0">
                <a:solidFill>
                  <a:srgbClr val="FFFFFF"/>
                </a:solidFill>
              </a:rPr>
              <a:t>Which of these are problem statements?</a:t>
            </a:r>
          </a:p>
        </p:txBody>
      </p:sp>
      <p:graphicFrame>
        <p:nvGraphicFramePr>
          <p:cNvPr id="7173" name="Rectangle 3">
            <a:extLst>
              <a:ext uri="{FF2B5EF4-FFF2-40B4-BE49-F238E27FC236}">
                <a16:creationId xmlns:a16="http://schemas.microsoft.com/office/drawing/2014/main" id="{FC692451-CDD4-41BE-AA5B-2191D05033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825182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8001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/>
              <a:t>Differences Among the Topic, Problem, </a:t>
            </a:r>
            <a:br>
              <a:rPr lang="en-US" sz="2800" dirty="0"/>
            </a:br>
            <a:r>
              <a:rPr lang="en-US" sz="2800" dirty="0"/>
              <a:t>Purpose, and Questions</a:t>
            </a: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1600200" y="1828800"/>
            <a:ext cx="1447800" cy="8382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/>
              </a:rPr>
              <a:t>General</a:t>
            </a:r>
            <a:endParaRPr lang="en-US" sz="200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1524000" y="5105400"/>
            <a:ext cx="1447800" cy="838200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endParaRPr lang="en-US" sz="240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660525" y="5257800"/>
            <a:ext cx="119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chemeClr val="bg1"/>
                </a:solidFill>
                <a:latin typeface="Times New Roman"/>
              </a:rPr>
              <a:t>Specific</a:t>
            </a:r>
            <a:endParaRPr lang="en-US" sz="240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1981200" y="2895600"/>
            <a:ext cx="685800" cy="2133600"/>
          </a:xfrm>
          <a:prstGeom prst="downArrow">
            <a:avLst>
              <a:gd name="adj1" fmla="val 50000"/>
              <a:gd name="adj2" fmla="val 77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Rectangle 7"/>
          <p:cNvSpPr>
            <a:spLocks noChangeArrowheads="1"/>
          </p:cNvSpPr>
          <p:nvPr/>
        </p:nvSpPr>
        <p:spPr bwMode="auto">
          <a:xfrm>
            <a:off x="3429000" y="1828800"/>
            <a:ext cx="1219200" cy="6858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/>
              </a:rPr>
              <a:t>Topic</a:t>
            </a:r>
          </a:p>
        </p:txBody>
      </p:sp>
      <p:sp>
        <p:nvSpPr>
          <p:cNvPr id="194568" name="Rectangle 8"/>
          <p:cNvSpPr>
            <a:spLocks noChangeArrowheads="1"/>
          </p:cNvSpPr>
          <p:nvPr/>
        </p:nvSpPr>
        <p:spPr bwMode="auto">
          <a:xfrm>
            <a:off x="3429000" y="2819400"/>
            <a:ext cx="1219200" cy="6858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  <a:latin typeface="Times New Roman"/>
              </a:rPr>
              <a:t>Research</a:t>
            </a:r>
          </a:p>
          <a:p>
            <a:pPr algn="ctr" eaLnBrk="0" hangingPunct="0"/>
            <a:r>
              <a:rPr lang="en-US" sz="2000" b="1" dirty="0">
                <a:solidFill>
                  <a:schemeClr val="bg1"/>
                </a:solidFill>
                <a:latin typeface="Times New Roman"/>
              </a:rPr>
              <a:t>Problem</a:t>
            </a:r>
            <a:endParaRPr lang="en-US" sz="2000" dirty="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194569" name="Rectangle 9"/>
          <p:cNvSpPr>
            <a:spLocks noChangeArrowheads="1"/>
          </p:cNvSpPr>
          <p:nvPr/>
        </p:nvSpPr>
        <p:spPr bwMode="auto">
          <a:xfrm>
            <a:off x="3429000" y="3810000"/>
            <a:ext cx="1219200" cy="6858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/>
              </a:rPr>
              <a:t>Purpose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/>
              </a:rPr>
              <a:t>Statement</a:t>
            </a:r>
            <a:endParaRPr lang="en-US" sz="200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194570" name="Rectangle 10"/>
          <p:cNvSpPr>
            <a:spLocks noChangeArrowheads="1"/>
          </p:cNvSpPr>
          <p:nvPr/>
        </p:nvSpPr>
        <p:spPr bwMode="auto">
          <a:xfrm>
            <a:off x="3429000" y="4800600"/>
            <a:ext cx="1219200" cy="6858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/>
              </a:rPr>
              <a:t>Research</a:t>
            </a:r>
          </a:p>
          <a:p>
            <a:pPr algn="ctr" eaLnBrk="0" hangingPunct="0"/>
            <a:r>
              <a:rPr lang="en-US" sz="2000" b="1">
                <a:solidFill>
                  <a:schemeClr val="bg1"/>
                </a:solidFill>
                <a:latin typeface="Times New Roman"/>
              </a:rPr>
              <a:t>Question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5797550" y="1950243"/>
            <a:ext cx="21553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dirty="0">
                <a:solidFill>
                  <a:schemeClr val="accent1"/>
                </a:solidFill>
                <a:latin typeface="Times New Roman"/>
              </a:rPr>
              <a:t>Music reading skills</a:t>
            </a:r>
            <a:endParaRPr lang="en-US" sz="2000" b="1" dirty="0">
              <a:solidFill>
                <a:schemeClr val="accent1"/>
              </a:solidFill>
              <a:latin typeface="Times New Roman"/>
            </a:endParaRPr>
          </a:p>
        </p:txBody>
      </p:sp>
      <p:sp>
        <p:nvSpPr>
          <p:cNvPr id="194572" name="Text Box 12"/>
          <p:cNvSpPr txBox="1">
            <a:spLocks noChangeArrowheads="1"/>
          </p:cNvSpPr>
          <p:nvPr/>
        </p:nvSpPr>
        <p:spPr bwMode="auto">
          <a:xfrm>
            <a:off x="5181600" y="2819400"/>
            <a:ext cx="3124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chemeClr val="accent1"/>
                </a:solidFill>
                <a:latin typeface="Times New Roman"/>
              </a:rPr>
              <a:t>Students are having difficulty mastering music reading skills in HS chorus </a:t>
            </a:r>
            <a:endParaRPr lang="en-US" sz="2000" b="1" dirty="0">
              <a:solidFill>
                <a:schemeClr val="accent1"/>
              </a:solidFill>
              <a:latin typeface="Times New Roman"/>
            </a:endParaRP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5181600" y="3733800"/>
            <a:ext cx="365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chemeClr val="accent1"/>
                </a:solidFill>
                <a:latin typeface="Times New Roman"/>
              </a:rPr>
              <a:t>To study the reasons students who join HS chorus cannot read music</a:t>
            </a:r>
            <a:endParaRPr lang="en-US" sz="2000" b="1" dirty="0">
              <a:solidFill>
                <a:schemeClr val="accent1"/>
              </a:solidFill>
              <a:latin typeface="Times New Roman"/>
            </a:endParaRPr>
          </a:p>
        </p:txBody>
      </p:sp>
      <p:sp>
        <p:nvSpPr>
          <p:cNvPr id="194574" name="Text Box 14"/>
          <p:cNvSpPr txBox="1">
            <a:spLocks noChangeArrowheads="1"/>
          </p:cNvSpPr>
          <p:nvPr/>
        </p:nvSpPr>
        <p:spPr bwMode="auto">
          <a:xfrm>
            <a:off x="5105400" y="4724400"/>
            <a:ext cx="3657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chemeClr val="accent1"/>
                </a:solidFill>
                <a:latin typeface="Times New Roman"/>
              </a:rPr>
              <a:t>To what extent is music reading part of the middle school choral curriculum?</a:t>
            </a:r>
            <a:endParaRPr lang="en-US" sz="2000" b="1" dirty="0">
              <a:solidFill>
                <a:schemeClr val="accent1"/>
              </a:solidFill>
              <a:latin typeface="Times New Roman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94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9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94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7" grpId="0" animBg="1" autoUpdateAnimBg="0"/>
      <p:bldP spid="194568" grpId="0" animBg="1" autoUpdateAnimBg="0"/>
      <p:bldP spid="194569" grpId="0" animBg="1" autoUpdateAnimBg="0"/>
      <p:bldP spid="194570" grpId="0" animBg="1" autoUpdateAnimBg="0"/>
      <p:bldP spid="194571" grpId="0" autoUpdateAnimBg="0"/>
      <p:bldP spid="194572" grpId="0" autoUpdateAnimBg="0"/>
      <p:bldP spid="194573" grpId="0" autoUpdateAnimBg="0"/>
      <p:bldP spid="19457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4577" y="957695"/>
            <a:ext cx="2620772" cy="493024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Ready to start your prospectus or Chapter 1 of your proposal?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49" y="963877"/>
            <a:ext cx="4783327" cy="4930246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Chapter 1: Introduction</a:t>
            </a:r>
            <a:endParaRPr lang="en-US" sz="2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Topic</a:t>
            </a: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	</a:t>
            </a:r>
            <a:r>
              <a:rPr lang="en-US" sz="2200" dirty="0">
                <a:latin typeface="Comic Sans MS" panose="030F0702030302020204" pitchFamily="66" charset="0"/>
              </a:rPr>
              <a:t>This is a brief description of the proposed area of study.</a:t>
            </a: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Evidence of the Existence of the Problem</a:t>
            </a: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	</a:t>
            </a:r>
            <a:r>
              <a:rPr lang="en-US" sz="2200" dirty="0">
                <a:latin typeface="Comic Sans MS" panose="030F0702030302020204" pitchFamily="66" charset="0"/>
              </a:rPr>
              <a:t>Provide local evidence that the problem actually exists</a:t>
            </a:r>
          </a:p>
          <a:p>
            <a:pPr marL="0" indent="0">
              <a:buNone/>
            </a:pPr>
            <a:r>
              <a:rPr lang="en-US" sz="2200" dirty="0">
                <a:latin typeface="Comic Sans MS" panose="030F0702030302020204" pitchFamily="66" charset="0"/>
              </a:rPr>
              <a:t>Background and Significance</a:t>
            </a:r>
            <a:endParaRPr lang="en-US" sz="2200" b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	</a:t>
            </a:r>
            <a:r>
              <a:rPr lang="en-US" sz="2200" dirty="0">
                <a:latin typeface="Comic Sans MS" panose="030F0702030302020204" pitchFamily="66" charset="0"/>
              </a:rPr>
              <a:t>Provide evidence from the literature and experience showing the need to study this problem. Think of the greater good for participants and possibly society. Include references.</a:t>
            </a:r>
          </a:p>
          <a:p>
            <a:pPr marL="0" lvl="0" indent="0">
              <a:buClr>
                <a:srgbClr val="D16349"/>
              </a:buClr>
              <a:buNone/>
            </a:pPr>
            <a:r>
              <a:rPr lang="en-US" sz="2200" dirty="0">
                <a:latin typeface="Comic Sans MS" panose="030F0702030302020204" pitchFamily="66" charset="0"/>
              </a:rPr>
              <a:t>	</a:t>
            </a:r>
            <a:r>
              <a:rPr lang="en-US" sz="2200" b="1" dirty="0">
                <a:latin typeface="Comic Sans MS" panose="030F0702030302020204" pitchFamily="66" charset="0"/>
              </a:rPr>
              <a:t>The research problem.</a:t>
            </a:r>
            <a:r>
              <a:rPr lang="en-US" sz="2200" i="1" dirty="0">
                <a:latin typeface="Comic Sans MS" panose="030F0702030302020204" pitchFamily="66" charset="0"/>
              </a:rPr>
              <a:t> </a:t>
            </a:r>
            <a:r>
              <a:rPr lang="en-US" sz="2200" dirty="0">
                <a:latin typeface="Comic Sans MS" panose="030F0702030302020204" pitchFamily="66" charset="0"/>
              </a:rPr>
              <a:t>This is an area of conflict, concern, or controversy. “The problem to be addressed by the proposed study is . . . .”</a:t>
            </a: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Deficiencies in the Evidence</a:t>
            </a: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	</a:t>
            </a:r>
            <a:r>
              <a:rPr lang="en-US" sz="2200" dirty="0">
                <a:latin typeface="Comic Sans MS" panose="030F0702030302020204" pitchFamily="66" charset="0"/>
              </a:rPr>
              <a:t>Include a brief discussion that details (a) the area of need in relation to the problem and (b) the deficiency or lack of evidence in the literature.</a:t>
            </a: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Audience</a:t>
            </a:r>
          </a:p>
          <a:p>
            <a:pPr marL="0" indent="0">
              <a:buNone/>
            </a:pPr>
            <a:r>
              <a:rPr lang="en-US" sz="2200" b="1" dirty="0">
                <a:latin typeface="Comic Sans MS" panose="030F0702030302020204" pitchFamily="66" charset="0"/>
              </a:rPr>
              <a:t>	</a:t>
            </a:r>
            <a:r>
              <a:rPr lang="en-US" sz="2200" dirty="0">
                <a:latin typeface="Comic Sans MS" panose="030F0702030302020204" pitchFamily="66" charset="0"/>
              </a:rPr>
              <a:t>Discuss who will be benefit from reading your study. </a:t>
            </a:r>
          </a:p>
          <a:p>
            <a:endParaRPr lang="en-US" sz="16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61428" y="2209249"/>
            <a:ext cx="0" cy="2506648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48336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he Problem Statement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General Information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The “Problem”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The “Problem” &amp;quot;&quot;/&gt;&lt;property id=&quot;20307&quot; value=&quot;308&quot;/&gt;&lt;/object&gt;&lt;object type=&quot;3&quot; unique_id=&quot;10008&quot;&gt;&lt;property id=&quot;20148&quot; value=&quot;5&quot;/&gt;&lt;property id=&quot;20300&quot; value=&quot;Slide 5 - &amp;quot;&amp;#x0D;&amp;#x0A;&amp;#x0D;&amp;#x0A;&amp;#x0D;&amp;#x0A;&amp;#x0D;&amp;#x0A;&amp;#x0D;&amp;#x0A;How the Problem Differs From Other &amp;#x0D;&amp;#x0A;Parts of Research&amp;quot;&quot;/&gt;&lt;property id=&quot;20307&quot; value=&quot;266&quot;/&gt;&lt;/object&gt;&lt;object type=&quot;3&quot; unique_id=&quot;10009&quot;&gt;&lt;property id=&quot;20148&quot; value=&quot;5&quot;/&gt;&lt;property id=&quot;20300&quot; value=&quot;Slide 6 - &amp;quot;Differences Among the Topic, Problem, &amp;#x0D;&amp;#x0A;Purpose, and Questions&amp;quot;&quot;/&gt;&lt;property id=&quot;20307&quot; value=&quot;267&quot;/&gt;&lt;/object&gt;&lt;object type=&quot;3&quot; unique_id=&quot;10010&quot;&gt;&lt;property id=&quot;20148&quot; value=&quot;5&quot;/&gt;&lt;property id=&quot;20300&quot; value=&quot;Slide 7 - &amp;quot;Writing the Problem Statement&amp;quot;&quot;/&gt;&lt;property id=&quot;20307&quot; value=&quot;259&quot;/&gt;&lt;/object&gt;&lt;object type=&quot;3&quot; unique_id=&quot;10011&quot;&gt;&lt;property id=&quot;20148&quot; value=&quot;5&quot;/&gt;&lt;property id=&quot;20300&quot; value=&quot;Slide 8 - &amp;quot;Key Points&amp;quot;&quot;/&gt;&lt;property id=&quot;20307&quot; value=&quot;306&quot;/&gt;&lt;/object&gt;&lt;object type=&quot;3&quot; unique_id=&quot;10012&quot;&gt;&lt;property id=&quot;20148&quot; value=&quot;5&quot;/&gt;&lt;property id=&quot;20300&quot; value=&quot;Slide 9 - &amp;quot;Today’s Work Session Template&amp;quot;&quot;/&gt;&lt;property id=&quot;20307&quot; value=&quot;30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316</Words>
  <Application>Microsoft Office PowerPoint</Application>
  <PresentationFormat>On-screen Show (4:3)</PresentationFormat>
  <Paragraphs>63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Comic Sans MS</vt:lpstr>
      <vt:lpstr>Times New Roman</vt:lpstr>
      <vt:lpstr>Office Theme</vt:lpstr>
      <vt:lpstr>Problem Statement Workshop</vt:lpstr>
      <vt:lpstr>General Information</vt:lpstr>
      <vt:lpstr>The “Problem”</vt:lpstr>
      <vt:lpstr>The “Problem” </vt:lpstr>
      <vt:lpstr>Which of these are problem statements?</vt:lpstr>
      <vt:lpstr>Differences Among the Topic, Problem,  Purpose, and Questions</vt:lpstr>
      <vt:lpstr>Ready to start your prospectus or Chapter 1 of your proposal?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Statement Workshop</dc:title>
  <dc:creator>David Weintraub</dc:creator>
  <cp:lastModifiedBy>Janae DeVeaux</cp:lastModifiedBy>
  <cp:revision>3</cp:revision>
  <dcterms:created xsi:type="dcterms:W3CDTF">2019-07-09T01:05:05Z</dcterms:created>
  <dcterms:modified xsi:type="dcterms:W3CDTF">2019-07-23T16:10:50Z</dcterms:modified>
</cp:coreProperties>
</file>