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1" r:id="rId1"/>
  </p:sldMasterIdLst>
  <p:sldIdLst>
    <p:sldId id="256" r:id="rId2"/>
    <p:sldId id="257" r:id="rId3"/>
    <p:sldId id="258" r:id="rId4"/>
    <p:sldId id="259" r:id="rId5"/>
    <p:sldId id="260" r:id="rId6"/>
    <p:sldId id="270" r:id="rId7"/>
    <p:sldId id="269" r:id="rId8"/>
    <p:sldId id="266" r:id="rId9"/>
    <p:sldId id="265" r:id="rId10"/>
    <p:sldId id="267" r:id="rId11"/>
    <p:sldId id="268" r:id="rId12"/>
    <p:sldId id="264" r:id="rId13"/>
    <p:sldId id="262" r:id="rId14"/>
    <p:sldId id="261"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2" d="100"/>
          <a:sy n="72" d="100"/>
        </p:scale>
        <p:origin x="660"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03BCBF-1E88-4CDF-9301-8C0FFCE4023D}" type="doc">
      <dgm:prSet loTypeId="urn:microsoft.com/office/officeart/2005/8/layout/hierarchy3" loCatId="hierarchy" qsTypeId="urn:microsoft.com/office/officeart/2005/8/quickstyle/simple1" qsCatId="simple" csTypeId="urn:microsoft.com/office/officeart/2005/8/colors/colorful2" csCatId="colorful" phldr="1"/>
      <dgm:spPr/>
      <dgm:t>
        <a:bodyPr/>
        <a:lstStyle/>
        <a:p>
          <a:endParaRPr lang="en-US"/>
        </a:p>
      </dgm:t>
    </dgm:pt>
    <dgm:pt modelId="{63FA2059-7E1C-4D6A-B5E7-1398F97CE621}">
      <dgm:prSet/>
      <dgm:spPr>
        <a:solidFill>
          <a:schemeClr val="accent1"/>
        </a:solidFill>
      </dgm:spPr>
      <dgm:t>
        <a:bodyPr/>
        <a:lstStyle/>
        <a:p>
          <a:r>
            <a:rPr lang="en-US" dirty="0"/>
            <a:t>Globalization has and will influence all aspects of higher education (Flynn &amp; </a:t>
          </a:r>
          <a:r>
            <a:rPr lang="en-US" dirty="0" err="1"/>
            <a:t>Vredevoogd</a:t>
          </a:r>
          <a:r>
            <a:rPr lang="en-US" dirty="0"/>
            <a:t>, 2010).  The current trend of globalization has influenced the demographics in higher educational institutions.  Many higher education institutions compete in a global academic marketplace, both locally and internationally.  With the increase in globalization, Smith (2011) mentioned that international diversity may be substituted for domestic diversity where international issues bring a diverse perspective to a formerly American centered perspective. </a:t>
          </a:r>
        </a:p>
      </dgm:t>
    </dgm:pt>
    <dgm:pt modelId="{51CFD914-B792-4CC3-A264-22F4F8611E27}" type="parTrans" cxnId="{13824E07-2364-49C4-BC3F-722645C3F971}">
      <dgm:prSet/>
      <dgm:spPr/>
      <dgm:t>
        <a:bodyPr/>
        <a:lstStyle/>
        <a:p>
          <a:endParaRPr lang="en-US"/>
        </a:p>
      </dgm:t>
    </dgm:pt>
    <dgm:pt modelId="{19594588-4710-4EBE-83AF-F902B3BC5882}" type="sibTrans" cxnId="{13824E07-2364-49C4-BC3F-722645C3F971}">
      <dgm:prSet/>
      <dgm:spPr/>
      <dgm:t>
        <a:bodyPr/>
        <a:lstStyle/>
        <a:p>
          <a:endParaRPr lang="en-US"/>
        </a:p>
      </dgm:t>
    </dgm:pt>
    <dgm:pt modelId="{3C4CAD80-619C-4F16-A173-69EF78798436}" type="pres">
      <dgm:prSet presAssocID="{F503BCBF-1E88-4CDF-9301-8C0FFCE4023D}" presName="diagram" presStyleCnt="0">
        <dgm:presLayoutVars>
          <dgm:chPref val="1"/>
          <dgm:dir/>
          <dgm:animOne val="branch"/>
          <dgm:animLvl val="lvl"/>
          <dgm:resizeHandles/>
        </dgm:presLayoutVars>
      </dgm:prSet>
      <dgm:spPr/>
    </dgm:pt>
    <dgm:pt modelId="{0460B486-1C81-47A5-B8C5-4CE6E4964A73}" type="pres">
      <dgm:prSet presAssocID="{63FA2059-7E1C-4D6A-B5E7-1398F97CE621}" presName="root" presStyleCnt="0"/>
      <dgm:spPr/>
    </dgm:pt>
    <dgm:pt modelId="{DF45C616-68EF-45D4-A2C3-E89BDD734FF0}" type="pres">
      <dgm:prSet presAssocID="{63FA2059-7E1C-4D6A-B5E7-1398F97CE621}" presName="rootComposite" presStyleCnt="0"/>
      <dgm:spPr/>
    </dgm:pt>
    <dgm:pt modelId="{9FBAF14D-560B-4729-A79A-B55B517A3BBB}" type="pres">
      <dgm:prSet presAssocID="{63FA2059-7E1C-4D6A-B5E7-1398F97CE621}" presName="rootText" presStyleLbl="node1" presStyleIdx="0" presStyleCnt="1" custScaleX="66823" custScaleY="75981" custLinFactNeighborX="12828" custLinFactNeighborY="-2422"/>
      <dgm:spPr/>
    </dgm:pt>
    <dgm:pt modelId="{E5974E9E-3EF0-41B5-8CCD-00C8EF8F7604}" type="pres">
      <dgm:prSet presAssocID="{63FA2059-7E1C-4D6A-B5E7-1398F97CE621}" presName="rootConnector" presStyleLbl="node1" presStyleIdx="0" presStyleCnt="1"/>
      <dgm:spPr/>
    </dgm:pt>
    <dgm:pt modelId="{7490715C-9CAF-40CC-9D1D-84EE21C4225C}" type="pres">
      <dgm:prSet presAssocID="{63FA2059-7E1C-4D6A-B5E7-1398F97CE621}" presName="childShape" presStyleCnt="0"/>
      <dgm:spPr/>
    </dgm:pt>
  </dgm:ptLst>
  <dgm:cxnLst>
    <dgm:cxn modelId="{13824E07-2364-49C4-BC3F-722645C3F971}" srcId="{F503BCBF-1E88-4CDF-9301-8C0FFCE4023D}" destId="{63FA2059-7E1C-4D6A-B5E7-1398F97CE621}" srcOrd="0" destOrd="0" parTransId="{51CFD914-B792-4CC3-A264-22F4F8611E27}" sibTransId="{19594588-4710-4EBE-83AF-F902B3BC5882}"/>
    <dgm:cxn modelId="{6D313116-DEC2-4CBC-B2EB-38BC2F61F831}" type="presOf" srcId="{63FA2059-7E1C-4D6A-B5E7-1398F97CE621}" destId="{E5974E9E-3EF0-41B5-8CCD-00C8EF8F7604}" srcOrd="1" destOrd="0" presId="urn:microsoft.com/office/officeart/2005/8/layout/hierarchy3"/>
    <dgm:cxn modelId="{672D0D1C-B611-4DE0-A340-83AD34E25EAE}" type="presOf" srcId="{F503BCBF-1E88-4CDF-9301-8C0FFCE4023D}" destId="{3C4CAD80-619C-4F16-A173-69EF78798436}" srcOrd="0" destOrd="0" presId="urn:microsoft.com/office/officeart/2005/8/layout/hierarchy3"/>
    <dgm:cxn modelId="{9F838BE7-BE22-47F2-AEF9-4FCFE039F926}" type="presOf" srcId="{63FA2059-7E1C-4D6A-B5E7-1398F97CE621}" destId="{9FBAF14D-560B-4729-A79A-B55B517A3BBB}" srcOrd="0" destOrd="0" presId="urn:microsoft.com/office/officeart/2005/8/layout/hierarchy3"/>
    <dgm:cxn modelId="{7C536BB6-21D6-4E7F-BC98-F34FC8A80FF2}" type="presParOf" srcId="{3C4CAD80-619C-4F16-A173-69EF78798436}" destId="{0460B486-1C81-47A5-B8C5-4CE6E4964A73}" srcOrd="0" destOrd="0" presId="urn:microsoft.com/office/officeart/2005/8/layout/hierarchy3"/>
    <dgm:cxn modelId="{913017C9-EC66-4ECC-B231-9C1476CD898D}" type="presParOf" srcId="{0460B486-1C81-47A5-B8C5-4CE6E4964A73}" destId="{DF45C616-68EF-45D4-A2C3-E89BDD734FF0}" srcOrd="0" destOrd="0" presId="urn:microsoft.com/office/officeart/2005/8/layout/hierarchy3"/>
    <dgm:cxn modelId="{6270FF04-70FD-40D3-9670-77D0A5A180B8}" type="presParOf" srcId="{DF45C616-68EF-45D4-A2C3-E89BDD734FF0}" destId="{9FBAF14D-560B-4729-A79A-B55B517A3BBB}" srcOrd="0" destOrd="0" presId="urn:microsoft.com/office/officeart/2005/8/layout/hierarchy3"/>
    <dgm:cxn modelId="{80FE9ABC-DAC1-401B-9513-802E8F033EAA}" type="presParOf" srcId="{DF45C616-68EF-45D4-A2C3-E89BDD734FF0}" destId="{E5974E9E-3EF0-41B5-8CCD-00C8EF8F7604}" srcOrd="1" destOrd="0" presId="urn:microsoft.com/office/officeart/2005/8/layout/hierarchy3"/>
    <dgm:cxn modelId="{E5788648-DB14-486E-8BDE-9794C550D095}" type="presParOf" srcId="{0460B486-1C81-47A5-B8C5-4CE6E4964A73}" destId="{7490715C-9CAF-40CC-9D1D-84EE21C4225C}"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503BCBF-1E88-4CDF-9301-8C0FFCE4023D}" type="doc">
      <dgm:prSet loTypeId="urn:microsoft.com/office/officeart/2005/8/layout/hierarchy3" loCatId="hierarchy" qsTypeId="urn:microsoft.com/office/officeart/2005/8/quickstyle/simple1" qsCatId="simple" csTypeId="urn:microsoft.com/office/officeart/2005/8/colors/colorful2" csCatId="colorful" phldr="1"/>
      <dgm:spPr/>
      <dgm:t>
        <a:bodyPr/>
        <a:lstStyle/>
        <a:p>
          <a:endParaRPr lang="en-US"/>
        </a:p>
      </dgm:t>
    </dgm:pt>
    <dgm:pt modelId="{074E8F2D-9A84-4883-B230-BA7A55414CEE}">
      <dgm:prSet custT="1"/>
      <dgm:spPr>
        <a:solidFill>
          <a:schemeClr val="accent1"/>
        </a:solidFill>
      </dgm:spPr>
      <dgm:t>
        <a:bodyPr/>
        <a:lstStyle/>
        <a:p>
          <a:pPr>
            <a:defRPr cap="all"/>
          </a:pPr>
          <a:r>
            <a:rPr lang="en-US" sz="2400" cap="none" baseline="0" dirty="0"/>
            <a:t>The service members who exit the military require specific support services as they transition from the military environment to the college campus.  Higher education institutions have encountered challenges in dealing with the lack of specific support services necessary to accommodate the unique needs of students who are military veterans.  Since veterans’ range in age due to the uniqueness of their armed forces affiliation, many colleges and university personnel are still at a significant disconnect with the particular types of support services needed to assist this particular student population.  </a:t>
          </a:r>
        </a:p>
      </dgm:t>
    </dgm:pt>
    <dgm:pt modelId="{0E53BC5F-1258-44BE-AF94-B5D44111E810}" type="parTrans" cxnId="{6C9F006D-0A8E-45F6-98D6-775D25833B4F}">
      <dgm:prSet/>
      <dgm:spPr/>
      <dgm:t>
        <a:bodyPr/>
        <a:lstStyle/>
        <a:p>
          <a:endParaRPr lang="en-US"/>
        </a:p>
      </dgm:t>
    </dgm:pt>
    <dgm:pt modelId="{55C9B8AC-A210-4FD6-89AC-6086771DA0EE}" type="sibTrans" cxnId="{6C9F006D-0A8E-45F6-98D6-775D25833B4F}">
      <dgm:prSet/>
      <dgm:spPr/>
      <dgm:t>
        <a:bodyPr/>
        <a:lstStyle/>
        <a:p>
          <a:endParaRPr lang="en-US"/>
        </a:p>
      </dgm:t>
    </dgm:pt>
    <dgm:pt modelId="{3C4CAD80-619C-4F16-A173-69EF78798436}" type="pres">
      <dgm:prSet presAssocID="{F503BCBF-1E88-4CDF-9301-8C0FFCE4023D}" presName="diagram" presStyleCnt="0">
        <dgm:presLayoutVars>
          <dgm:chPref val="1"/>
          <dgm:dir/>
          <dgm:animOne val="branch"/>
          <dgm:animLvl val="lvl"/>
          <dgm:resizeHandles/>
        </dgm:presLayoutVars>
      </dgm:prSet>
      <dgm:spPr/>
    </dgm:pt>
    <dgm:pt modelId="{B5572B43-52A6-490C-99A5-5AE578D8BE22}" type="pres">
      <dgm:prSet presAssocID="{074E8F2D-9A84-4883-B230-BA7A55414CEE}" presName="root" presStyleCnt="0"/>
      <dgm:spPr/>
    </dgm:pt>
    <dgm:pt modelId="{60B6D144-0268-42CA-B636-A85FB7A811CC}" type="pres">
      <dgm:prSet presAssocID="{074E8F2D-9A84-4883-B230-BA7A55414CEE}" presName="rootComposite" presStyleCnt="0"/>
      <dgm:spPr/>
    </dgm:pt>
    <dgm:pt modelId="{8BD402D9-315B-4F66-BB1E-9F469D7E40C3}" type="pres">
      <dgm:prSet presAssocID="{074E8F2D-9A84-4883-B230-BA7A55414CEE}" presName="rootText" presStyleLbl="node1" presStyleIdx="0" presStyleCnt="1" custScaleX="60911" custScaleY="110863" custLinFactNeighborX="13729" custLinFactNeighborY="-2570"/>
      <dgm:spPr/>
    </dgm:pt>
    <dgm:pt modelId="{50A169B3-B23F-4A18-B703-0E7DFFC41F83}" type="pres">
      <dgm:prSet presAssocID="{074E8F2D-9A84-4883-B230-BA7A55414CEE}" presName="rootConnector" presStyleLbl="node1" presStyleIdx="0" presStyleCnt="1"/>
      <dgm:spPr/>
    </dgm:pt>
    <dgm:pt modelId="{1C8D2101-D05F-40BF-BC8A-8277C02E62A4}" type="pres">
      <dgm:prSet presAssocID="{074E8F2D-9A84-4883-B230-BA7A55414CEE}" presName="childShape" presStyleCnt="0"/>
      <dgm:spPr/>
    </dgm:pt>
  </dgm:ptLst>
  <dgm:cxnLst>
    <dgm:cxn modelId="{672D0D1C-B611-4DE0-A340-83AD34E25EAE}" type="presOf" srcId="{F503BCBF-1E88-4CDF-9301-8C0FFCE4023D}" destId="{3C4CAD80-619C-4F16-A173-69EF78798436}" srcOrd="0" destOrd="0" presId="urn:microsoft.com/office/officeart/2005/8/layout/hierarchy3"/>
    <dgm:cxn modelId="{6C9F006D-0A8E-45F6-98D6-775D25833B4F}" srcId="{F503BCBF-1E88-4CDF-9301-8C0FFCE4023D}" destId="{074E8F2D-9A84-4883-B230-BA7A55414CEE}" srcOrd="0" destOrd="0" parTransId="{0E53BC5F-1258-44BE-AF94-B5D44111E810}" sibTransId="{55C9B8AC-A210-4FD6-89AC-6086771DA0EE}"/>
    <dgm:cxn modelId="{1B6AF07D-E644-48DF-A6DF-586AB246B83B}" type="presOf" srcId="{074E8F2D-9A84-4883-B230-BA7A55414CEE}" destId="{50A169B3-B23F-4A18-B703-0E7DFFC41F83}" srcOrd="1" destOrd="0" presId="urn:microsoft.com/office/officeart/2005/8/layout/hierarchy3"/>
    <dgm:cxn modelId="{44382397-DC80-4136-8382-82CAA8D27C09}" type="presOf" srcId="{074E8F2D-9A84-4883-B230-BA7A55414CEE}" destId="{8BD402D9-315B-4F66-BB1E-9F469D7E40C3}" srcOrd="0" destOrd="0" presId="urn:microsoft.com/office/officeart/2005/8/layout/hierarchy3"/>
    <dgm:cxn modelId="{98C6CE50-7809-4D12-832A-99E12B8133ED}" type="presParOf" srcId="{3C4CAD80-619C-4F16-A173-69EF78798436}" destId="{B5572B43-52A6-490C-99A5-5AE578D8BE22}" srcOrd="0" destOrd="0" presId="urn:microsoft.com/office/officeart/2005/8/layout/hierarchy3"/>
    <dgm:cxn modelId="{8E8C7FF8-DDF0-4992-8A9D-57182DA15C3C}" type="presParOf" srcId="{B5572B43-52A6-490C-99A5-5AE578D8BE22}" destId="{60B6D144-0268-42CA-B636-A85FB7A811CC}" srcOrd="0" destOrd="0" presId="urn:microsoft.com/office/officeart/2005/8/layout/hierarchy3"/>
    <dgm:cxn modelId="{EA421302-8A46-4117-A34B-E91439F64703}" type="presParOf" srcId="{60B6D144-0268-42CA-B636-A85FB7A811CC}" destId="{8BD402D9-315B-4F66-BB1E-9F469D7E40C3}" srcOrd="0" destOrd="0" presId="urn:microsoft.com/office/officeart/2005/8/layout/hierarchy3"/>
    <dgm:cxn modelId="{D398CE27-03D0-4B26-B02D-5FB97B3A8AE7}" type="presParOf" srcId="{60B6D144-0268-42CA-B636-A85FB7A811CC}" destId="{50A169B3-B23F-4A18-B703-0E7DFFC41F83}" srcOrd="1" destOrd="0" presId="urn:microsoft.com/office/officeart/2005/8/layout/hierarchy3"/>
    <dgm:cxn modelId="{CD1A3D9F-8151-43D8-8F8E-A9C2C35F2CCF}" type="presParOf" srcId="{B5572B43-52A6-490C-99A5-5AE578D8BE22}" destId="{1C8D2101-D05F-40BF-BC8A-8277C02E62A4}"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503BCBF-1E88-4CDF-9301-8C0FFCE4023D}" type="doc">
      <dgm:prSet loTypeId="urn:microsoft.com/office/officeart/2005/8/layout/hierarchy3" loCatId="hierarchy" qsTypeId="urn:microsoft.com/office/officeart/2005/8/quickstyle/simple1" qsCatId="simple" csTypeId="urn:microsoft.com/office/officeart/2005/8/colors/colorful2" csCatId="colorful" phldr="1"/>
      <dgm:spPr/>
      <dgm:t>
        <a:bodyPr/>
        <a:lstStyle/>
        <a:p>
          <a:endParaRPr lang="en-US"/>
        </a:p>
      </dgm:t>
    </dgm:pt>
    <dgm:pt modelId="{81CB344A-6C01-4384-BAE3-164C33998315}">
      <dgm:prSet custT="1"/>
      <dgm:spPr>
        <a:solidFill>
          <a:schemeClr val="accent1"/>
        </a:solidFill>
      </dgm:spPr>
      <dgm:t>
        <a:bodyPr/>
        <a:lstStyle/>
        <a:p>
          <a:pPr>
            <a:defRPr cap="all"/>
          </a:pPr>
          <a:r>
            <a:rPr lang="en-US" sz="2400" cap="none" baseline="0" dirty="0"/>
            <a:t>According to Sander (2012), less than half of institutions of higher education in public four-year colleges offer training for faculty and staff for military students and veterans' particular needs to succeed in school.  Traditionally, institutions of higher learning provide support services to all students on campus.  According to the U.S. Department of Education (2015), Student Support Services offices must offer academic a range of services on campus.  These include tutoring; advice in course selection; assistance in completing financial aid programs and applications; aid in locating public and private scholarships; counseling services for admissions; personal, career, and academic information; exposure to mentoring programs; and help with securing temporary housing. </a:t>
          </a:r>
        </a:p>
      </dgm:t>
    </dgm:pt>
    <dgm:pt modelId="{6140ADDD-CBDE-41BB-AA2D-B6CB0391619E}" type="parTrans" cxnId="{22D7BCAA-89E5-4AF0-80E5-214D7C10868D}">
      <dgm:prSet/>
      <dgm:spPr/>
      <dgm:t>
        <a:bodyPr/>
        <a:lstStyle/>
        <a:p>
          <a:endParaRPr lang="en-US"/>
        </a:p>
      </dgm:t>
    </dgm:pt>
    <dgm:pt modelId="{6AA1AB13-9254-45DC-957E-282E2DB700D8}" type="sibTrans" cxnId="{22D7BCAA-89E5-4AF0-80E5-214D7C10868D}">
      <dgm:prSet/>
      <dgm:spPr/>
      <dgm:t>
        <a:bodyPr/>
        <a:lstStyle/>
        <a:p>
          <a:endParaRPr lang="en-US"/>
        </a:p>
      </dgm:t>
    </dgm:pt>
    <dgm:pt modelId="{3C4CAD80-619C-4F16-A173-69EF78798436}" type="pres">
      <dgm:prSet presAssocID="{F503BCBF-1E88-4CDF-9301-8C0FFCE4023D}" presName="diagram" presStyleCnt="0">
        <dgm:presLayoutVars>
          <dgm:chPref val="1"/>
          <dgm:dir/>
          <dgm:animOne val="branch"/>
          <dgm:animLvl val="lvl"/>
          <dgm:resizeHandles/>
        </dgm:presLayoutVars>
      </dgm:prSet>
      <dgm:spPr/>
    </dgm:pt>
    <dgm:pt modelId="{1CD1D71D-2E18-40A6-8BEB-D1639879E2E9}" type="pres">
      <dgm:prSet presAssocID="{81CB344A-6C01-4384-BAE3-164C33998315}" presName="root" presStyleCnt="0"/>
      <dgm:spPr/>
    </dgm:pt>
    <dgm:pt modelId="{BC79B92F-4D74-4C4A-98A1-14B5B32634FE}" type="pres">
      <dgm:prSet presAssocID="{81CB344A-6C01-4384-BAE3-164C33998315}" presName="rootComposite" presStyleCnt="0"/>
      <dgm:spPr/>
    </dgm:pt>
    <dgm:pt modelId="{6299814F-790F-4360-B9E5-DC2069E32782}" type="pres">
      <dgm:prSet presAssocID="{81CB344A-6C01-4384-BAE3-164C33998315}" presName="rootText" presStyleLbl="node1" presStyleIdx="0" presStyleCnt="1" custScaleX="303723" custScaleY="542291" custLinFactY="24448" custLinFactNeighborX="-17880" custLinFactNeighborY="100000"/>
      <dgm:spPr/>
    </dgm:pt>
    <dgm:pt modelId="{1B7A956D-D1EF-44B1-A8E3-FC771544551E}" type="pres">
      <dgm:prSet presAssocID="{81CB344A-6C01-4384-BAE3-164C33998315}" presName="rootConnector" presStyleLbl="node1" presStyleIdx="0" presStyleCnt="1"/>
      <dgm:spPr/>
    </dgm:pt>
    <dgm:pt modelId="{2FA3228C-BFE7-48C6-AB7F-6CC7E063C39C}" type="pres">
      <dgm:prSet presAssocID="{81CB344A-6C01-4384-BAE3-164C33998315}" presName="childShape" presStyleCnt="0"/>
      <dgm:spPr/>
    </dgm:pt>
  </dgm:ptLst>
  <dgm:cxnLst>
    <dgm:cxn modelId="{672D0D1C-B611-4DE0-A340-83AD34E25EAE}" type="presOf" srcId="{F503BCBF-1E88-4CDF-9301-8C0FFCE4023D}" destId="{3C4CAD80-619C-4F16-A173-69EF78798436}" srcOrd="0" destOrd="0" presId="urn:microsoft.com/office/officeart/2005/8/layout/hierarchy3"/>
    <dgm:cxn modelId="{5CF6C42D-6575-4AEB-A72C-7A4ACFB4182D}" type="presOf" srcId="{81CB344A-6C01-4384-BAE3-164C33998315}" destId="{6299814F-790F-4360-B9E5-DC2069E32782}" srcOrd="0" destOrd="0" presId="urn:microsoft.com/office/officeart/2005/8/layout/hierarchy3"/>
    <dgm:cxn modelId="{DF51D23C-5BFE-4063-AB4D-8A89362904F9}" type="presOf" srcId="{81CB344A-6C01-4384-BAE3-164C33998315}" destId="{1B7A956D-D1EF-44B1-A8E3-FC771544551E}" srcOrd="1" destOrd="0" presId="urn:microsoft.com/office/officeart/2005/8/layout/hierarchy3"/>
    <dgm:cxn modelId="{22D7BCAA-89E5-4AF0-80E5-214D7C10868D}" srcId="{F503BCBF-1E88-4CDF-9301-8C0FFCE4023D}" destId="{81CB344A-6C01-4384-BAE3-164C33998315}" srcOrd="0" destOrd="0" parTransId="{6140ADDD-CBDE-41BB-AA2D-B6CB0391619E}" sibTransId="{6AA1AB13-9254-45DC-957E-282E2DB700D8}"/>
    <dgm:cxn modelId="{EB1149CF-10E9-41B8-9D60-C27BC3FDE294}" type="presParOf" srcId="{3C4CAD80-619C-4F16-A173-69EF78798436}" destId="{1CD1D71D-2E18-40A6-8BEB-D1639879E2E9}" srcOrd="0" destOrd="0" presId="urn:microsoft.com/office/officeart/2005/8/layout/hierarchy3"/>
    <dgm:cxn modelId="{3B6B54DA-4903-4F03-BF7D-BAF924520A65}" type="presParOf" srcId="{1CD1D71D-2E18-40A6-8BEB-D1639879E2E9}" destId="{BC79B92F-4D74-4C4A-98A1-14B5B32634FE}" srcOrd="0" destOrd="0" presId="urn:microsoft.com/office/officeart/2005/8/layout/hierarchy3"/>
    <dgm:cxn modelId="{2E213FFB-03C5-4F7D-B21F-E0EE60CBFC2B}" type="presParOf" srcId="{BC79B92F-4D74-4C4A-98A1-14B5B32634FE}" destId="{6299814F-790F-4360-B9E5-DC2069E32782}" srcOrd="0" destOrd="0" presId="urn:microsoft.com/office/officeart/2005/8/layout/hierarchy3"/>
    <dgm:cxn modelId="{BA1E5407-756C-4CF8-B3FC-638B5693F0E8}" type="presParOf" srcId="{BC79B92F-4D74-4C4A-98A1-14B5B32634FE}" destId="{1B7A956D-D1EF-44B1-A8E3-FC771544551E}" srcOrd="1" destOrd="0" presId="urn:microsoft.com/office/officeart/2005/8/layout/hierarchy3"/>
    <dgm:cxn modelId="{EA5CE98C-3C96-4935-913F-1F3EB3024EBF}" type="presParOf" srcId="{1CD1D71D-2E18-40A6-8BEB-D1639879E2E9}" destId="{2FA3228C-BFE7-48C6-AB7F-6CC7E063C39C}"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BAF14D-560B-4729-A79A-B55B517A3BBB}">
      <dsp:nvSpPr>
        <dsp:cNvPr id="0" name=""/>
        <dsp:cNvSpPr/>
      </dsp:nvSpPr>
      <dsp:spPr>
        <a:xfrm>
          <a:off x="2890493" y="1683020"/>
          <a:ext cx="6566091" cy="3732982"/>
        </a:xfrm>
        <a:prstGeom prst="roundRect">
          <a:avLst>
            <a:gd name="adj" fmla="val 10000"/>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en-US" sz="2200" kern="1200" dirty="0"/>
            <a:t>Globalization has and will influence all aspects of higher education (Flynn &amp; </a:t>
          </a:r>
          <a:r>
            <a:rPr lang="en-US" sz="2200" kern="1200" dirty="0" err="1"/>
            <a:t>Vredevoogd</a:t>
          </a:r>
          <a:r>
            <a:rPr lang="en-US" sz="2200" kern="1200" dirty="0"/>
            <a:t>, 2010).  The current trend of globalization has influenced the demographics in higher educational institutions.  Many higher education institutions compete in a global academic marketplace, both locally and internationally.  With the increase in globalization, Smith (2011) mentioned that international diversity may be substituted for domestic diversity where international issues bring a diverse perspective to a formerly American centered perspective. </a:t>
          </a:r>
        </a:p>
      </dsp:txBody>
      <dsp:txXfrm>
        <a:off x="2999828" y="1792355"/>
        <a:ext cx="6347421" cy="35143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D402D9-315B-4F66-BB1E-9F469D7E40C3}">
      <dsp:nvSpPr>
        <dsp:cNvPr id="0" name=""/>
        <dsp:cNvSpPr/>
      </dsp:nvSpPr>
      <dsp:spPr>
        <a:xfrm>
          <a:off x="3269485" y="818864"/>
          <a:ext cx="5985172" cy="5446751"/>
        </a:xfrm>
        <a:prstGeom prst="roundRect">
          <a:avLst>
            <a:gd name="adj" fmla="val 10000"/>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defRPr cap="all"/>
          </a:pPr>
          <a:r>
            <a:rPr lang="en-US" sz="2400" kern="1200" cap="none" baseline="0" dirty="0"/>
            <a:t>The service members who exit the military require specific support services as they transition from the military environment to the college campus.  Higher education institutions have encountered challenges in dealing with the lack of specific support services necessary to accommodate the unique needs of students who are military veterans.  Since veterans’ range in age due to the uniqueness of their armed forces affiliation, many colleges and university personnel are still at a significant disconnect with the particular types of support services needed to assist this particular student population.  </a:t>
          </a:r>
        </a:p>
      </dsp:txBody>
      <dsp:txXfrm>
        <a:off x="3429015" y="978394"/>
        <a:ext cx="5666112" cy="51276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99814F-790F-4360-B9E5-DC2069E32782}">
      <dsp:nvSpPr>
        <dsp:cNvPr id="0" name=""/>
        <dsp:cNvSpPr/>
      </dsp:nvSpPr>
      <dsp:spPr>
        <a:xfrm>
          <a:off x="0" y="765328"/>
          <a:ext cx="6461003" cy="5767992"/>
        </a:xfrm>
        <a:prstGeom prst="roundRect">
          <a:avLst>
            <a:gd name="adj" fmla="val 10000"/>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defRPr cap="all"/>
          </a:pPr>
          <a:r>
            <a:rPr lang="en-US" sz="2400" kern="1200" cap="none" baseline="0" dirty="0"/>
            <a:t>According to Sander (2012), less than half of institutions of higher education in public four-year colleges offer training for faculty and staff for military students and veterans' particular needs to succeed in school.  Traditionally, institutions of higher learning provide support services to all students on campus.  According to the U.S. Department of Education (2015), Student Support Services offices must offer academic a range of services on campus.  These include tutoring; advice in course selection; assistance in completing financial aid programs and applications; aid in locating public and private scholarships; counseling services for admissions; personal, career, and academic information; exposure to mentoring programs; and help with securing temporary housing. </a:t>
          </a:r>
        </a:p>
      </dsp:txBody>
      <dsp:txXfrm>
        <a:off x="168939" y="934267"/>
        <a:ext cx="6123125" cy="543011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6A761-551A-4CAF-9D7E-8E494BD1DA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CBB3039-F16C-4864-AE86-AE86E8F49E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36E7A6B-9F12-491F-A4AC-F57F5A749C87}"/>
              </a:ext>
            </a:extLst>
          </p:cNvPr>
          <p:cNvSpPr>
            <a:spLocks noGrp="1"/>
          </p:cNvSpPr>
          <p:nvPr>
            <p:ph type="dt" sz="half" idx="10"/>
          </p:nvPr>
        </p:nvSpPr>
        <p:spPr/>
        <p:txBody>
          <a:bodyPr/>
          <a:lstStyle/>
          <a:p>
            <a:fld id="{162D6B72-5E9F-4B02-9343-06FEB4230FF4}" type="datetimeFigureOut">
              <a:rPr lang="en-US" smtClean="0"/>
              <a:t>7/8/2019</a:t>
            </a:fld>
            <a:endParaRPr lang="en-US"/>
          </a:p>
        </p:txBody>
      </p:sp>
      <p:sp>
        <p:nvSpPr>
          <p:cNvPr id="5" name="Footer Placeholder 4">
            <a:extLst>
              <a:ext uri="{FF2B5EF4-FFF2-40B4-BE49-F238E27FC236}">
                <a16:creationId xmlns:a16="http://schemas.microsoft.com/office/drawing/2014/main" id="{59214A57-B6A1-4A3B-8E13-ADBE394142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596C67-DFC8-4029-843C-D9A9238F0CAC}"/>
              </a:ext>
            </a:extLst>
          </p:cNvPr>
          <p:cNvSpPr>
            <a:spLocks noGrp="1"/>
          </p:cNvSpPr>
          <p:nvPr>
            <p:ph type="sldNum" sz="quarter" idx="12"/>
          </p:nvPr>
        </p:nvSpPr>
        <p:spPr/>
        <p:txBody>
          <a:bodyPr/>
          <a:lstStyle/>
          <a:p>
            <a:fld id="{174E2D3A-6810-4FBB-A128-944333F2D981}" type="slidenum">
              <a:rPr lang="en-US" smtClean="0"/>
              <a:t>‹#›</a:t>
            </a:fld>
            <a:endParaRPr lang="en-US"/>
          </a:p>
        </p:txBody>
      </p:sp>
    </p:spTree>
    <p:extLst>
      <p:ext uri="{BB962C8B-B14F-4D97-AF65-F5344CB8AC3E}">
        <p14:creationId xmlns:p14="http://schemas.microsoft.com/office/powerpoint/2010/main" val="2665604108"/>
      </p:ext>
    </p:extLst>
  </p:cSld>
  <p:clrMapOvr>
    <a:masterClrMapping/>
  </p:clrMapOvr>
  <p:transition>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2E35C-20F5-405F-9358-3D747654461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173E96-3EE8-44E8-8185-00039645B17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CD039B-10F9-411F-B81C-CD6D8E97EC9D}"/>
              </a:ext>
            </a:extLst>
          </p:cNvPr>
          <p:cNvSpPr>
            <a:spLocks noGrp="1"/>
          </p:cNvSpPr>
          <p:nvPr>
            <p:ph type="dt" sz="half" idx="10"/>
          </p:nvPr>
        </p:nvSpPr>
        <p:spPr/>
        <p:txBody>
          <a:bodyPr/>
          <a:lstStyle/>
          <a:p>
            <a:fld id="{162D6B72-5E9F-4B02-9343-06FEB4230FF4}" type="datetimeFigureOut">
              <a:rPr lang="en-US" smtClean="0"/>
              <a:t>7/8/2019</a:t>
            </a:fld>
            <a:endParaRPr lang="en-US"/>
          </a:p>
        </p:txBody>
      </p:sp>
      <p:sp>
        <p:nvSpPr>
          <p:cNvPr id="5" name="Footer Placeholder 4">
            <a:extLst>
              <a:ext uri="{FF2B5EF4-FFF2-40B4-BE49-F238E27FC236}">
                <a16:creationId xmlns:a16="http://schemas.microsoft.com/office/drawing/2014/main" id="{DA1395C9-9EF7-47C3-9B54-9AA518D751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8A7CFC-F12E-4D12-924F-9E51E689CD62}"/>
              </a:ext>
            </a:extLst>
          </p:cNvPr>
          <p:cNvSpPr>
            <a:spLocks noGrp="1"/>
          </p:cNvSpPr>
          <p:nvPr>
            <p:ph type="sldNum" sz="quarter" idx="12"/>
          </p:nvPr>
        </p:nvSpPr>
        <p:spPr/>
        <p:txBody>
          <a:bodyPr/>
          <a:lstStyle/>
          <a:p>
            <a:fld id="{174E2D3A-6810-4FBB-A128-944333F2D981}" type="slidenum">
              <a:rPr lang="en-US" smtClean="0"/>
              <a:t>‹#›</a:t>
            </a:fld>
            <a:endParaRPr lang="en-US"/>
          </a:p>
        </p:txBody>
      </p:sp>
    </p:spTree>
    <p:extLst>
      <p:ext uri="{BB962C8B-B14F-4D97-AF65-F5344CB8AC3E}">
        <p14:creationId xmlns:p14="http://schemas.microsoft.com/office/powerpoint/2010/main" val="2475550546"/>
      </p:ext>
    </p:extLst>
  </p:cSld>
  <p:clrMapOvr>
    <a:masterClrMapping/>
  </p:clrMapOvr>
  <p:transition>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D9BBF6-C2C8-421B-BB87-3CC00F4598F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5674208-F1E5-40D8-9223-48AB49EFBCF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CA187F-9DC1-4B58-A730-65C57E072CAE}"/>
              </a:ext>
            </a:extLst>
          </p:cNvPr>
          <p:cNvSpPr>
            <a:spLocks noGrp="1"/>
          </p:cNvSpPr>
          <p:nvPr>
            <p:ph type="dt" sz="half" idx="10"/>
          </p:nvPr>
        </p:nvSpPr>
        <p:spPr/>
        <p:txBody>
          <a:bodyPr/>
          <a:lstStyle/>
          <a:p>
            <a:fld id="{162D6B72-5E9F-4B02-9343-06FEB4230FF4}" type="datetimeFigureOut">
              <a:rPr lang="en-US" smtClean="0"/>
              <a:t>7/8/2019</a:t>
            </a:fld>
            <a:endParaRPr lang="en-US"/>
          </a:p>
        </p:txBody>
      </p:sp>
      <p:sp>
        <p:nvSpPr>
          <p:cNvPr id="5" name="Footer Placeholder 4">
            <a:extLst>
              <a:ext uri="{FF2B5EF4-FFF2-40B4-BE49-F238E27FC236}">
                <a16:creationId xmlns:a16="http://schemas.microsoft.com/office/drawing/2014/main" id="{465C5662-3F50-4553-ADBD-DC3C73CA7C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7FEAFE-4D5F-4263-A840-7C82A5AF4C32}"/>
              </a:ext>
            </a:extLst>
          </p:cNvPr>
          <p:cNvSpPr>
            <a:spLocks noGrp="1"/>
          </p:cNvSpPr>
          <p:nvPr>
            <p:ph type="sldNum" sz="quarter" idx="12"/>
          </p:nvPr>
        </p:nvSpPr>
        <p:spPr/>
        <p:txBody>
          <a:bodyPr/>
          <a:lstStyle/>
          <a:p>
            <a:fld id="{174E2D3A-6810-4FBB-A128-944333F2D981}" type="slidenum">
              <a:rPr lang="en-US" smtClean="0"/>
              <a:t>‹#›</a:t>
            </a:fld>
            <a:endParaRPr lang="en-US"/>
          </a:p>
        </p:txBody>
      </p:sp>
    </p:spTree>
    <p:extLst>
      <p:ext uri="{BB962C8B-B14F-4D97-AF65-F5344CB8AC3E}">
        <p14:creationId xmlns:p14="http://schemas.microsoft.com/office/powerpoint/2010/main" val="2065994502"/>
      </p:ext>
    </p:extLst>
  </p:cSld>
  <p:clrMapOvr>
    <a:masterClrMapping/>
  </p:clrMapOvr>
  <p:transition>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D5AD0-E8A2-471C-9CDF-BC018AB242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1EDF96-06BB-4463-8D3D-8B8FB54C0C2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B3E083-7FDC-4A0C-811D-4C42EAC83186}"/>
              </a:ext>
            </a:extLst>
          </p:cNvPr>
          <p:cNvSpPr>
            <a:spLocks noGrp="1"/>
          </p:cNvSpPr>
          <p:nvPr>
            <p:ph type="dt" sz="half" idx="10"/>
          </p:nvPr>
        </p:nvSpPr>
        <p:spPr/>
        <p:txBody>
          <a:bodyPr/>
          <a:lstStyle/>
          <a:p>
            <a:fld id="{162D6B72-5E9F-4B02-9343-06FEB4230FF4}" type="datetimeFigureOut">
              <a:rPr lang="en-US" smtClean="0"/>
              <a:t>7/8/2019</a:t>
            </a:fld>
            <a:endParaRPr lang="en-US"/>
          </a:p>
        </p:txBody>
      </p:sp>
      <p:sp>
        <p:nvSpPr>
          <p:cNvPr id="5" name="Footer Placeholder 4">
            <a:extLst>
              <a:ext uri="{FF2B5EF4-FFF2-40B4-BE49-F238E27FC236}">
                <a16:creationId xmlns:a16="http://schemas.microsoft.com/office/drawing/2014/main" id="{6D8374E7-2F1A-457F-A77E-7B2C62129B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9A3E00-26E0-4421-AE6D-D50A48479BB6}"/>
              </a:ext>
            </a:extLst>
          </p:cNvPr>
          <p:cNvSpPr>
            <a:spLocks noGrp="1"/>
          </p:cNvSpPr>
          <p:nvPr>
            <p:ph type="sldNum" sz="quarter" idx="12"/>
          </p:nvPr>
        </p:nvSpPr>
        <p:spPr/>
        <p:txBody>
          <a:bodyPr/>
          <a:lstStyle/>
          <a:p>
            <a:fld id="{174E2D3A-6810-4FBB-A128-944333F2D981}" type="slidenum">
              <a:rPr lang="en-US" smtClean="0"/>
              <a:t>‹#›</a:t>
            </a:fld>
            <a:endParaRPr lang="en-US"/>
          </a:p>
        </p:txBody>
      </p:sp>
    </p:spTree>
    <p:extLst>
      <p:ext uri="{BB962C8B-B14F-4D97-AF65-F5344CB8AC3E}">
        <p14:creationId xmlns:p14="http://schemas.microsoft.com/office/powerpoint/2010/main" val="839292413"/>
      </p:ext>
    </p:extLst>
  </p:cSld>
  <p:clrMapOvr>
    <a:masterClrMapping/>
  </p:clrMapOvr>
  <p:transition>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4DAFC-8819-4549-9B85-FA3FC9DED8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49C72E-9D5D-4163-A7E7-FACF0423FC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CC0AEA0-37CE-401D-AE1A-EC34F2FFC6EB}"/>
              </a:ext>
            </a:extLst>
          </p:cNvPr>
          <p:cNvSpPr>
            <a:spLocks noGrp="1"/>
          </p:cNvSpPr>
          <p:nvPr>
            <p:ph type="dt" sz="half" idx="10"/>
          </p:nvPr>
        </p:nvSpPr>
        <p:spPr/>
        <p:txBody>
          <a:bodyPr/>
          <a:lstStyle/>
          <a:p>
            <a:fld id="{162D6B72-5E9F-4B02-9343-06FEB4230FF4}" type="datetimeFigureOut">
              <a:rPr lang="en-US" smtClean="0"/>
              <a:t>7/8/2019</a:t>
            </a:fld>
            <a:endParaRPr lang="en-US"/>
          </a:p>
        </p:txBody>
      </p:sp>
      <p:sp>
        <p:nvSpPr>
          <p:cNvPr id="5" name="Footer Placeholder 4">
            <a:extLst>
              <a:ext uri="{FF2B5EF4-FFF2-40B4-BE49-F238E27FC236}">
                <a16:creationId xmlns:a16="http://schemas.microsoft.com/office/drawing/2014/main" id="{69ABC627-C93F-42E0-95BE-00DCD4E082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0674CE-C56B-4F23-BBFF-58571943D18B}"/>
              </a:ext>
            </a:extLst>
          </p:cNvPr>
          <p:cNvSpPr>
            <a:spLocks noGrp="1"/>
          </p:cNvSpPr>
          <p:nvPr>
            <p:ph type="sldNum" sz="quarter" idx="12"/>
          </p:nvPr>
        </p:nvSpPr>
        <p:spPr/>
        <p:txBody>
          <a:bodyPr/>
          <a:lstStyle/>
          <a:p>
            <a:fld id="{174E2D3A-6810-4FBB-A128-944333F2D981}" type="slidenum">
              <a:rPr lang="en-US" smtClean="0"/>
              <a:t>‹#›</a:t>
            </a:fld>
            <a:endParaRPr lang="en-US"/>
          </a:p>
        </p:txBody>
      </p:sp>
    </p:spTree>
    <p:extLst>
      <p:ext uri="{BB962C8B-B14F-4D97-AF65-F5344CB8AC3E}">
        <p14:creationId xmlns:p14="http://schemas.microsoft.com/office/powerpoint/2010/main" val="18331142"/>
      </p:ext>
    </p:extLst>
  </p:cSld>
  <p:clrMapOvr>
    <a:masterClrMapping/>
  </p:clrMapOvr>
  <p:transition>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87A4E-5F9C-4C5F-ACFA-F22B2798CB0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9EE63D-1FA0-47A0-AA94-2C2876DA113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BDD2-D53A-4042-BCB0-08750A4087D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24F8F81-726E-4BD9-A3D5-83026F3EC257}"/>
              </a:ext>
            </a:extLst>
          </p:cNvPr>
          <p:cNvSpPr>
            <a:spLocks noGrp="1"/>
          </p:cNvSpPr>
          <p:nvPr>
            <p:ph type="dt" sz="half" idx="10"/>
          </p:nvPr>
        </p:nvSpPr>
        <p:spPr/>
        <p:txBody>
          <a:bodyPr/>
          <a:lstStyle/>
          <a:p>
            <a:fld id="{162D6B72-5E9F-4B02-9343-06FEB4230FF4}" type="datetimeFigureOut">
              <a:rPr lang="en-US" smtClean="0"/>
              <a:t>7/8/2019</a:t>
            </a:fld>
            <a:endParaRPr lang="en-US"/>
          </a:p>
        </p:txBody>
      </p:sp>
      <p:sp>
        <p:nvSpPr>
          <p:cNvPr id="6" name="Footer Placeholder 5">
            <a:extLst>
              <a:ext uri="{FF2B5EF4-FFF2-40B4-BE49-F238E27FC236}">
                <a16:creationId xmlns:a16="http://schemas.microsoft.com/office/drawing/2014/main" id="{E642D385-D37A-4411-903E-BF75A803A4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336278-FB77-4A0A-B1F9-C424D882E0F0}"/>
              </a:ext>
            </a:extLst>
          </p:cNvPr>
          <p:cNvSpPr>
            <a:spLocks noGrp="1"/>
          </p:cNvSpPr>
          <p:nvPr>
            <p:ph type="sldNum" sz="quarter" idx="12"/>
          </p:nvPr>
        </p:nvSpPr>
        <p:spPr/>
        <p:txBody>
          <a:bodyPr/>
          <a:lstStyle/>
          <a:p>
            <a:fld id="{174E2D3A-6810-4FBB-A128-944333F2D981}" type="slidenum">
              <a:rPr lang="en-US" smtClean="0"/>
              <a:t>‹#›</a:t>
            </a:fld>
            <a:endParaRPr lang="en-US"/>
          </a:p>
        </p:txBody>
      </p:sp>
    </p:spTree>
    <p:extLst>
      <p:ext uri="{BB962C8B-B14F-4D97-AF65-F5344CB8AC3E}">
        <p14:creationId xmlns:p14="http://schemas.microsoft.com/office/powerpoint/2010/main" val="2256013243"/>
      </p:ext>
    </p:extLst>
  </p:cSld>
  <p:clrMapOvr>
    <a:masterClrMapping/>
  </p:clrMapOvr>
  <p:transition>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C7BCD-5BC7-4581-A97B-E349D2D0DA0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69F378-A6D5-49BF-B10F-4CB7318A46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F0585A-6B8C-4782-99D7-B3B41261C49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69E9A1-AE9C-4AC1-9E67-918B10CEC5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F94593B-69F5-4473-A0C0-2FD0FC19C99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C1B7AD7-5275-49E8-864D-027E94869B02}"/>
              </a:ext>
            </a:extLst>
          </p:cNvPr>
          <p:cNvSpPr>
            <a:spLocks noGrp="1"/>
          </p:cNvSpPr>
          <p:nvPr>
            <p:ph type="dt" sz="half" idx="10"/>
          </p:nvPr>
        </p:nvSpPr>
        <p:spPr/>
        <p:txBody>
          <a:bodyPr/>
          <a:lstStyle/>
          <a:p>
            <a:fld id="{162D6B72-5E9F-4B02-9343-06FEB4230FF4}" type="datetimeFigureOut">
              <a:rPr lang="en-US" smtClean="0"/>
              <a:t>7/8/2019</a:t>
            </a:fld>
            <a:endParaRPr lang="en-US"/>
          </a:p>
        </p:txBody>
      </p:sp>
      <p:sp>
        <p:nvSpPr>
          <p:cNvPr id="8" name="Footer Placeholder 7">
            <a:extLst>
              <a:ext uri="{FF2B5EF4-FFF2-40B4-BE49-F238E27FC236}">
                <a16:creationId xmlns:a16="http://schemas.microsoft.com/office/drawing/2014/main" id="{981B54A7-86F6-4BD4-95F3-283252D3460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D28F9C-7C1C-456C-B846-BB07C915B36A}"/>
              </a:ext>
            </a:extLst>
          </p:cNvPr>
          <p:cNvSpPr>
            <a:spLocks noGrp="1"/>
          </p:cNvSpPr>
          <p:nvPr>
            <p:ph type="sldNum" sz="quarter" idx="12"/>
          </p:nvPr>
        </p:nvSpPr>
        <p:spPr/>
        <p:txBody>
          <a:bodyPr/>
          <a:lstStyle/>
          <a:p>
            <a:fld id="{174E2D3A-6810-4FBB-A128-944333F2D981}" type="slidenum">
              <a:rPr lang="en-US" smtClean="0"/>
              <a:t>‹#›</a:t>
            </a:fld>
            <a:endParaRPr lang="en-US"/>
          </a:p>
        </p:txBody>
      </p:sp>
    </p:spTree>
    <p:extLst>
      <p:ext uri="{BB962C8B-B14F-4D97-AF65-F5344CB8AC3E}">
        <p14:creationId xmlns:p14="http://schemas.microsoft.com/office/powerpoint/2010/main" val="4277119607"/>
      </p:ext>
    </p:extLst>
  </p:cSld>
  <p:clrMapOvr>
    <a:masterClrMapping/>
  </p:clrMapOvr>
  <p:transition>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19ACF-297A-4CE0-BC7C-830A7811997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9F82C4A-AC23-4E64-9C51-35008AC1A393}"/>
              </a:ext>
            </a:extLst>
          </p:cNvPr>
          <p:cNvSpPr>
            <a:spLocks noGrp="1"/>
          </p:cNvSpPr>
          <p:nvPr>
            <p:ph type="dt" sz="half" idx="10"/>
          </p:nvPr>
        </p:nvSpPr>
        <p:spPr/>
        <p:txBody>
          <a:bodyPr/>
          <a:lstStyle/>
          <a:p>
            <a:fld id="{162D6B72-5E9F-4B02-9343-06FEB4230FF4}" type="datetimeFigureOut">
              <a:rPr lang="en-US" smtClean="0"/>
              <a:t>7/8/2019</a:t>
            </a:fld>
            <a:endParaRPr lang="en-US"/>
          </a:p>
        </p:txBody>
      </p:sp>
      <p:sp>
        <p:nvSpPr>
          <p:cNvPr id="4" name="Footer Placeholder 3">
            <a:extLst>
              <a:ext uri="{FF2B5EF4-FFF2-40B4-BE49-F238E27FC236}">
                <a16:creationId xmlns:a16="http://schemas.microsoft.com/office/drawing/2014/main" id="{4F30E84E-50EB-48E2-9893-5C2FCDFBFD3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CB843FF-13BD-4442-B65F-E656ECF8B788}"/>
              </a:ext>
            </a:extLst>
          </p:cNvPr>
          <p:cNvSpPr>
            <a:spLocks noGrp="1"/>
          </p:cNvSpPr>
          <p:nvPr>
            <p:ph type="sldNum" sz="quarter" idx="12"/>
          </p:nvPr>
        </p:nvSpPr>
        <p:spPr/>
        <p:txBody>
          <a:bodyPr/>
          <a:lstStyle/>
          <a:p>
            <a:fld id="{174E2D3A-6810-4FBB-A128-944333F2D981}" type="slidenum">
              <a:rPr lang="en-US" smtClean="0"/>
              <a:t>‹#›</a:t>
            </a:fld>
            <a:endParaRPr lang="en-US"/>
          </a:p>
        </p:txBody>
      </p:sp>
    </p:spTree>
    <p:extLst>
      <p:ext uri="{BB962C8B-B14F-4D97-AF65-F5344CB8AC3E}">
        <p14:creationId xmlns:p14="http://schemas.microsoft.com/office/powerpoint/2010/main" val="821083595"/>
      </p:ext>
    </p:extLst>
  </p:cSld>
  <p:clrMapOvr>
    <a:masterClrMapping/>
  </p:clrMapOvr>
  <p:transition>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6D9377-267B-47E8-9BBD-029D71AA3E59}"/>
              </a:ext>
            </a:extLst>
          </p:cNvPr>
          <p:cNvSpPr>
            <a:spLocks noGrp="1"/>
          </p:cNvSpPr>
          <p:nvPr>
            <p:ph type="dt" sz="half" idx="10"/>
          </p:nvPr>
        </p:nvSpPr>
        <p:spPr/>
        <p:txBody>
          <a:bodyPr/>
          <a:lstStyle/>
          <a:p>
            <a:fld id="{162D6B72-5E9F-4B02-9343-06FEB4230FF4}" type="datetimeFigureOut">
              <a:rPr lang="en-US" smtClean="0"/>
              <a:t>7/8/2019</a:t>
            </a:fld>
            <a:endParaRPr lang="en-US"/>
          </a:p>
        </p:txBody>
      </p:sp>
      <p:sp>
        <p:nvSpPr>
          <p:cNvPr id="3" name="Footer Placeholder 2">
            <a:extLst>
              <a:ext uri="{FF2B5EF4-FFF2-40B4-BE49-F238E27FC236}">
                <a16:creationId xmlns:a16="http://schemas.microsoft.com/office/drawing/2014/main" id="{32D54DF3-C4B0-45B7-9A3F-16EB62F7AB0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C2E631D-5B83-43E2-8EDF-DB9F87382BAA}"/>
              </a:ext>
            </a:extLst>
          </p:cNvPr>
          <p:cNvSpPr>
            <a:spLocks noGrp="1"/>
          </p:cNvSpPr>
          <p:nvPr>
            <p:ph type="sldNum" sz="quarter" idx="12"/>
          </p:nvPr>
        </p:nvSpPr>
        <p:spPr/>
        <p:txBody>
          <a:bodyPr/>
          <a:lstStyle/>
          <a:p>
            <a:fld id="{174E2D3A-6810-4FBB-A128-944333F2D981}" type="slidenum">
              <a:rPr lang="en-US" smtClean="0"/>
              <a:t>‹#›</a:t>
            </a:fld>
            <a:endParaRPr lang="en-US"/>
          </a:p>
        </p:txBody>
      </p:sp>
    </p:spTree>
    <p:extLst>
      <p:ext uri="{BB962C8B-B14F-4D97-AF65-F5344CB8AC3E}">
        <p14:creationId xmlns:p14="http://schemas.microsoft.com/office/powerpoint/2010/main" val="3925637268"/>
      </p:ext>
    </p:extLst>
  </p:cSld>
  <p:clrMapOvr>
    <a:masterClrMapping/>
  </p:clrMapOvr>
  <p:transition>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1E243-F500-49FF-BA50-5A731A5BEF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B65D15F-94B3-4DFA-B66A-6A4AEAC5B1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3FB1E57-4B2D-4E6A-BED5-B6B29CDD33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1F9130-71A8-4001-861D-A1F4AC41E74F}"/>
              </a:ext>
            </a:extLst>
          </p:cNvPr>
          <p:cNvSpPr>
            <a:spLocks noGrp="1"/>
          </p:cNvSpPr>
          <p:nvPr>
            <p:ph type="dt" sz="half" idx="10"/>
          </p:nvPr>
        </p:nvSpPr>
        <p:spPr/>
        <p:txBody>
          <a:bodyPr/>
          <a:lstStyle/>
          <a:p>
            <a:fld id="{162D6B72-5E9F-4B02-9343-06FEB4230FF4}" type="datetimeFigureOut">
              <a:rPr lang="en-US" smtClean="0"/>
              <a:t>7/8/2019</a:t>
            </a:fld>
            <a:endParaRPr lang="en-US"/>
          </a:p>
        </p:txBody>
      </p:sp>
      <p:sp>
        <p:nvSpPr>
          <p:cNvPr id="6" name="Footer Placeholder 5">
            <a:extLst>
              <a:ext uri="{FF2B5EF4-FFF2-40B4-BE49-F238E27FC236}">
                <a16:creationId xmlns:a16="http://schemas.microsoft.com/office/drawing/2014/main" id="{7BA20B62-9580-4674-852D-BE314C5019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B56274-EF4A-4462-84C2-E7CBC9D3027A}"/>
              </a:ext>
            </a:extLst>
          </p:cNvPr>
          <p:cNvSpPr>
            <a:spLocks noGrp="1"/>
          </p:cNvSpPr>
          <p:nvPr>
            <p:ph type="sldNum" sz="quarter" idx="12"/>
          </p:nvPr>
        </p:nvSpPr>
        <p:spPr/>
        <p:txBody>
          <a:bodyPr/>
          <a:lstStyle/>
          <a:p>
            <a:fld id="{174E2D3A-6810-4FBB-A128-944333F2D981}" type="slidenum">
              <a:rPr lang="en-US" smtClean="0"/>
              <a:t>‹#›</a:t>
            </a:fld>
            <a:endParaRPr lang="en-US"/>
          </a:p>
        </p:txBody>
      </p:sp>
    </p:spTree>
    <p:extLst>
      <p:ext uri="{BB962C8B-B14F-4D97-AF65-F5344CB8AC3E}">
        <p14:creationId xmlns:p14="http://schemas.microsoft.com/office/powerpoint/2010/main" val="511653413"/>
      </p:ext>
    </p:extLst>
  </p:cSld>
  <p:clrMapOvr>
    <a:masterClrMapping/>
  </p:clrMapOvr>
  <p:transition>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A4C25-A167-455F-AACE-99408E9AE3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0293463-E256-4678-8888-6EA037B3E8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39E2897-0645-48B4-B901-0204E84E81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EA47F6-0F39-4F60-850F-D962A58DDB64}"/>
              </a:ext>
            </a:extLst>
          </p:cNvPr>
          <p:cNvSpPr>
            <a:spLocks noGrp="1"/>
          </p:cNvSpPr>
          <p:nvPr>
            <p:ph type="dt" sz="half" idx="10"/>
          </p:nvPr>
        </p:nvSpPr>
        <p:spPr/>
        <p:txBody>
          <a:bodyPr/>
          <a:lstStyle/>
          <a:p>
            <a:fld id="{162D6B72-5E9F-4B02-9343-06FEB4230FF4}" type="datetimeFigureOut">
              <a:rPr lang="en-US" smtClean="0"/>
              <a:t>7/8/2019</a:t>
            </a:fld>
            <a:endParaRPr lang="en-US"/>
          </a:p>
        </p:txBody>
      </p:sp>
      <p:sp>
        <p:nvSpPr>
          <p:cNvPr id="6" name="Footer Placeholder 5">
            <a:extLst>
              <a:ext uri="{FF2B5EF4-FFF2-40B4-BE49-F238E27FC236}">
                <a16:creationId xmlns:a16="http://schemas.microsoft.com/office/drawing/2014/main" id="{16954566-D9FF-43C2-9EC4-70433B8AA3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1F080D-C1B9-4B92-806C-F6EF12DBAA08}"/>
              </a:ext>
            </a:extLst>
          </p:cNvPr>
          <p:cNvSpPr>
            <a:spLocks noGrp="1"/>
          </p:cNvSpPr>
          <p:nvPr>
            <p:ph type="sldNum" sz="quarter" idx="12"/>
          </p:nvPr>
        </p:nvSpPr>
        <p:spPr/>
        <p:txBody>
          <a:bodyPr/>
          <a:lstStyle/>
          <a:p>
            <a:fld id="{174E2D3A-6810-4FBB-A128-944333F2D981}" type="slidenum">
              <a:rPr lang="en-US" smtClean="0"/>
              <a:t>‹#›</a:t>
            </a:fld>
            <a:endParaRPr lang="en-US"/>
          </a:p>
        </p:txBody>
      </p:sp>
    </p:spTree>
    <p:extLst>
      <p:ext uri="{BB962C8B-B14F-4D97-AF65-F5344CB8AC3E}">
        <p14:creationId xmlns:p14="http://schemas.microsoft.com/office/powerpoint/2010/main" val="316501848"/>
      </p:ext>
    </p:extLst>
  </p:cSld>
  <p:clrMapOvr>
    <a:masterClrMapping/>
  </p:clrMapOvr>
  <p:transition>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tint val="95000"/>
            <a:satMod val="170000"/>
            <a:alpha val="99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CD72AB-1866-43E4-943B-82BDCFA845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2C19D14-8EF0-4F52-811A-F304CACAF2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794116-D336-48E2-B5B5-49AB6AE6FB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2D6B72-5E9F-4B02-9343-06FEB4230FF4}" type="datetimeFigureOut">
              <a:rPr lang="en-US" smtClean="0"/>
              <a:t>7/8/2019</a:t>
            </a:fld>
            <a:endParaRPr lang="en-US"/>
          </a:p>
        </p:txBody>
      </p:sp>
      <p:sp>
        <p:nvSpPr>
          <p:cNvPr id="5" name="Footer Placeholder 4">
            <a:extLst>
              <a:ext uri="{FF2B5EF4-FFF2-40B4-BE49-F238E27FC236}">
                <a16:creationId xmlns:a16="http://schemas.microsoft.com/office/drawing/2014/main" id="{5DB3FA50-23B6-4475-9EF0-528E9B5BC48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FB24860-EE31-4D14-8F51-897E0BBE1C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4E2D3A-6810-4FBB-A128-944333F2D981}" type="slidenum">
              <a:rPr lang="en-US" smtClean="0"/>
              <a:t>‹#›</a:t>
            </a:fld>
            <a:endParaRPr lang="en-US"/>
          </a:p>
        </p:txBody>
      </p:sp>
    </p:spTree>
    <p:extLst>
      <p:ext uri="{BB962C8B-B14F-4D97-AF65-F5344CB8AC3E}">
        <p14:creationId xmlns:p14="http://schemas.microsoft.com/office/powerpoint/2010/main" val="1855201800"/>
      </p:ext>
    </p:extLst>
  </p:cSld>
  <p:clrMap bg1="lt1" tx1="dk1" bg2="lt2" tx2="dk2" accent1="accent1" accent2="accent2" accent3="accent3" accent4="accent4" accent5="accent5" accent6="accent6" hlink="hlink" folHlink="folHlink"/>
  <p:sldLayoutIdLst>
    <p:sldLayoutId id="2147484062" r:id="rId1"/>
    <p:sldLayoutId id="2147484063" r:id="rId2"/>
    <p:sldLayoutId id="2147484064" r:id="rId3"/>
    <p:sldLayoutId id="2147484065" r:id="rId4"/>
    <p:sldLayoutId id="2147484066" r:id="rId5"/>
    <p:sldLayoutId id="2147484067" r:id="rId6"/>
    <p:sldLayoutId id="2147484068" r:id="rId7"/>
    <p:sldLayoutId id="2147484069" r:id="rId8"/>
    <p:sldLayoutId id="2147484070" r:id="rId9"/>
    <p:sldLayoutId id="2147484071" r:id="rId10"/>
    <p:sldLayoutId id="2147484072" r:id="rId11"/>
  </p:sldLayoutIdLst>
  <p:transition>
    <p:push dir="u"/>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rmatteso@nova.edu" TargetMode="External"/><Relationship Id="rId2" Type="http://schemas.openxmlformats.org/officeDocument/2006/relationships/hyperlink" Target="mailto:peyton@nova.edu" TargetMode="External"/><Relationship Id="rId1" Type="http://schemas.openxmlformats.org/officeDocument/2006/relationships/slideLayout" Target="../slideLayouts/slideLayout2.xml"/><Relationship Id="rId4" Type="http://schemas.openxmlformats.org/officeDocument/2006/relationships/hyperlink" Target="mailto:daviross@nova.edu"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23257" y="965198"/>
            <a:ext cx="6766078" cy="4927601"/>
          </a:xfrm>
        </p:spPr>
        <p:txBody>
          <a:bodyPr anchor="ctr">
            <a:normAutofit/>
          </a:bodyPr>
          <a:lstStyle/>
          <a:p>
            <a:pPr algn="r"/>
            <a:r>
              <a:rPr lang="en-US" sz="4700" b="1"/>
              <a:t>Writing a Research Problem</a:t>
            </a:r>
            <a:br>
              <a:rPr lang="en-US" sz="4700"/>
            </a:br>
            <a:r>
              <a:rPr lang="en-US" sz="4700" b="1"/>
              <a:t>Track 1</a:t>
            </a:r>
            <a:br>
              <a:rPr lang="en-US" sz="4700"/>
            </a:br>
            <a:br>
              <a:rPr lang="en-US" sz="4700"/>
            </a:br>
            <a:r>
              <a:rPr lang="en-US" sz="4700"/>
              <a:t>Sunday, July 14, 2019</a:t>
            </a:r>
            <a:br>
              <a:rPr lang="en-US" sz="4700"/>
            </a:br>
            <a:r>
              <a:rPr lang="en-US" sz="4700"/>
              <a:t>10:00 – 11:30 a.m.</a:t>
            </a:r>
            <a:br>
              <a:rPr lang="en-US" sz="4700"/>
            </a:br>
            <a:br>
              <a:rPr lang="en-US" sz="4700"/>
            </a:br>
            <a:endParaRPr lang="en-US" sz="4700"/>
          </a:p>
        </p:txBody>
      </p:sp>
      <p:sp>
        <p:nvSpPr>
          <p:cNvPr id="8" name="Rectangle 7">
            <a:extLst>
              <a:ext uri="{FF2B5EF4-FFF2-40B4-BE49-F238E27FC236}">
                <a16:creationId xmlns:a16="http://schemas.microsoft.com/office/drawing/2014/main" id="{793EF0C2-EE57-40DD-B754-BF1477FAB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0"/>
            <a:ext cx="4072130" cy="6858000"/>
          </a:xfrm>
          <a:prstGeom prst="rect">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454570" y="755374"/>
            <a:ext cx="3093963" cy="5137427"/>
          </a:xfrm>
        </p:spPr>
        <p:txBody>
          <a:bodyPr anchor="ctr">
            <a:normAutofit/>
          </a:bodyPr>
          <a:lstStyle/>
          <a:p>
            <a:pPr algn="l"/>
            <a:r>
              <a:rPr lang="en-US" sz="2000" dirty="0">
                <a:solidFill>
                  <a:srgbClr val="FFFFFF"/>
                </a:solidFill>
              </a:rPr>
              <a:t>Gina L. Peyton, Ed.D. Associate Professor</a:t>
            </a:r>
            <a:br>
              <a:rPr lang="en-US" sz="2000" dirty="0">
                <a:solidFill>
                  <a:srgbClr val="FFFFFF"/>
                </a:solidFill>
              </a:rPr>
            </a:br>
            <a:endParaRPr lang="en-US" sz="2000" dirty="0">
              <a:solidFill>
                <a:srgbClr val="FFFFFF"/>
              </a:solidFill>
            </a:endParaRPr>
          </a:p>
          <a:p>
            <a:pPr algn="l"/>
            <a:r>
              <a:rPr lang="en-US" sz="2000" dirty="0">
                <a:solidFill>
                  <a:srgbClr val="FFFFFF"/>
                </a:solidFill>
              </a:rPr>
              <a:t>David B. Ross, Ed.D. Professor</a:t>
            </a:r>
          </a:p>
          <a:p>
            <a:pPr algn="l"/>
            <a:endParaRPr lang="en-US" sz="2000" dirty="0">
              <a:solidFill>
                <a:srgbClr val="FFFFFF"/>
              </a:solidFill>
            </a:endParaRPr>
          </a:p>
          <a:p>
            <a:pPr algn="l"/>
            <a:r>
              <a:rPr lang="en-US" sz="2000" dirty="0">
                <a:solidFill>
                  <a:srgbClr val="FFFFFF"/>
                </a:solidFill>
              </a:rPr>
              <a:t>Rande Matteson, Ph.D. Adjunct Faculty/Dissertation Chair</a:t>
            </a:r>
          </a:p>
          <a:p>
            <a:pPr algn="l"/>
            <a:endParaRPr lang="en-US" sz="2000" dirty="0">
              <a:solidFill>
                <a:srgbClr val="FFFFFF"/>
              </a:solidFill>
            </a:endParaRPr>
          </a:p>
          <a:p>
            <a:pPr algn="l"/>
            <a:r>
              <a:rPr lang="en-US" sz="2000" dirty="0">
                <a:solidFill>
                  <a:srgbClr val="FFFFFF"/>
                </a:solidFill>
              </a:rPr>
              <a:t>Nova Southeastern University</a:t>
            </a:r>
          </a:p>
          <a:p>
            <a:pPr algn="l"/>
            <a:r>
              <a:rPr lang="en-US" sz="2000" dirty="0">
                <a:solidFill>
                  <a:srgbClr val="FFFFFF"/>
                </a:solidFill>
              </a:rPr>
              <a:t>2019 Summer Institute </a:t>
            </a:r>
            <a:br>
              <a:rPr lang="en-US" sz="2000" dirty="0">
                <a:solidFill>
                  <a:srgbClr val="FFFFFF"/>
                </a:solidFill>
              </a:rPr>
            </a:br>
            <a:endParaRPr lang="en-US" sz="2000" dirty="0">
              <a:solidFill>
                <a:srgbClr val="FFFFFF"/>
              </a:solidFill>
            </a:endParaRPr>
          </a:p>
        </p:txBody>
      </p:sp>
    </p:spTree>
    <p:extLst>
      <p:ext uri="{BB962C8B-B14F-4D97-AF65-F5344CB8AC3E}">
        <p14:creationId xmlns:p14="http://schemas.microsoft.com/office/powerpoint/2010/main" val="2004630177"/>
      </p:ext>
    </p:extLst>
  </p:cSld>
  <p:clrMapOvr>
    <a:overrideClrMapping bg1="dk1" tx1="lt1" bg2="dk2" tx2="lt2" accent1="accent1" accent2="accent2" accent3="accent3" accent4="accent4" accent5="accent5" accent6="accent6" hlink="hlink" folHlink="folHlink"/>
  </p:clrMapOvr>
  <p:transition>
    <p:push dir="u"/>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963877"/>
            <a:ext cx="3494362" cy="4930246"/>
          </a:xfrm>
        </p:spPr>
        <p:txBody>
          <a:bodyPr>
            <a:normAutofit/>
          </a:bodyPr>
          <a:lstStyle/>
          <a:p>
            <a:pPr algn="r"/>
            <a:r>
              <a:rPr lang="en-US">
                <a:solidFill>
                  <a:schemeClr val="accent1"/>
                </a:solidFill>
              </a:rPr>
              <a:t>SAMPLES…..</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4976031" y="503583"/>
            <a:ext cx="6377769" cy="5390540"/>
          </a:xfrm>
        </p:spPr>
        <p:txBody>
          <a:bodyPr anchor="ctr">
            <a:noAutofit/>
          </a:bodyPr>
          <a:lstStyle/>
          <a:p>
            <a:pPr marL="0" indent="0">
              <a:buNone/>
            </a:pPr>
            <a:r>
              <a:rPr lang="en-US" sz="2000" dirty="0"/>
              <a:t>In 2009, President Obama pledged that the United States would exceed other countries in the number of college graduates by 2020 (Obama, 2009).  In order to achieve this goal, the higher education system has to continue restructuring to allow for greater access to college, better preparation of students, and increased graduation rates (Advisory Committee on Student Financial Assistance, 2012 February; The Pell Institute, 2011; White House, 2014).  In Houston, Texas, the community has recognized the need to implement programs focused on increasing the number of high school and college graduates (D. Hinojosa, personal communication, February 9, 2016).  Collaborative partnerships between secondary and post-secondary education settings are instrumental to providing students with greater opportunities for learning and achieving college success.  Establishing institutional partnerships allows for the sharing of resources and the alignment of high school standards and college academic expectations (Barnett et al., 2012; Burns, 2010; Conley, 2007; Lee, McAlister, </a:t>
            </a:r>
            <a:r>
              <a:rPr lang="en-US" sz="2000" dirty="0" err="1"/>
              <a:t>Mishook</a:t>
            </a:r>
            <a:r>
              <a:rPr lang="en-US" sz="2000" dirty="0"/>
              <a:t>, &amp; </a:t>
            </a:r>
            <a:r>
              <a:rPr lang="en-US" sz="2000" dirty="0" err="1"/>
              <a:t>Santner</a:t>
            </a:r>
            <a:r>
              <a:rPr lang="en-US" sz="2000" dirty="0"/>
              <a:t>, 2013). </a:t>
            </a:r>
          </a:p>
        </p:txBody>
      </p:sp>
    </p:spTree>
    <p:extLst>
      <p:ext uri="{BB962C8B-B14F-4D97-AF65-F5344CB8AC3E}">
        <p14:creationId xmlns:p14="http://schemas.microsoft.com/office/powerpoint/2010/main" val="1195660597"/>
      </p:ext>
    </p:extLst>
  </p:cSld>
  <p:clrMapOvr>
    <a:masterClrMapping/>
  </p:clrMapOvr>
  <p:transition>
    <p:push dir="u"/>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Freeform: Shape 21">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63029" y="1012004"/>
            <a:ext cx="3416158" cy="4795408"/>
          </a:xfrm>
        </p:spPr>
        <p:txBody>
          <a:bodyPr>
            <a:normAutofit/>
          </a:bodyPr>
          <a:lstStyle/>
          <a:p>
            <a:r>
              <a:rPr lang="en-US">
                <a:solidFill>
                  <a:srgbClr val="FFFFFF"/>
                </a:solidFill>
              </a:rPr>
              <a:t>SAMPLES…..</a:t>
            </a:r>
          </a:p>
        </p:txBody>
      </p:sp>
      <p:graphicFrame>
        <p:nvGraphicFramePr>
          <p:cNvPr id="12" name="Content Placeholder 2">
            <a:extLst>
              <a:ext uri="{FF2B5EF4-FFF2-40B4-BE49-F238E27FC236}">
                <a16:creationId xmlns:a16="http://schemas.microsoft.com/office/drawing/2014/main" id="{18295E01-009A-4E2D-B5E8-0AB8898AB28D}"/>
              </a:ext>
            </a:extLst>
          </p:cNvPr>
          <p:cNvGraphicFramePr>
            <a:graphicFrameLocks noGrp="1"/>
          </p:cNvGraphicFramePr>
          <p:nvPr>
            <p:ph idx="1"/>
            <p:extLst>
              <p:ext uri="{D42A27DB-BD31-4B8C-83A1-F6EECF244321}">
                <p14:modId xmlns:p14="http://schemas.microsoft.com/office/powerpoint/2010/main" val="2392789088"/>
              </p:ext>
            </p:extLst>
          </p:nvPr>
        </p:nvGraphicFramePr>
        <p:xfrm>
          <a:off x="5244038" y="-265044"/>
          <a:ext cx="6463866" cy="65333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3799395"/>
      </p:ext>
    </p:extLst>
  </p:cSld>
  <p:clrMapOvr>
    <a:masterClrMapping/>
  </p:clrMapOvr>
  <p:transition>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Image result for images of questions"/>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84908" y="471055"/>
            <a:ext cx="11263747" cy="5915890"/>
          </a:xfrm>
          <a:prstGeom prst="rect">
            <a:avLst/>
          </a:prstGeom>
          <a:noFill/>
          <a:ln>
            <a:noFill/>
          </a:ln>
        </p:spPr>
      </p:pic>
    </p:spTree>
    <p:extLst>
      <p:ext uri="{BB962C8B-B14F-4D97-AF65-F5344CB8AC3E}">
        <p14:creationId xmlns:p14="http://schemas.microsoft.com/office/powerpoint/2010/main" val="3486648937"/>
      </p:ext>
    </p:extLst>
  </p:cSld>
  <p:clrMapOvr>
    <a:masterClrMapping/>
  </p:clrMapOvr>
  <p:transition>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Professors’ contact information</a:t>
            </a:r>
            <a:br>
              <a:rPr lang="en-US" b="1" dirty="0"/>
            </a:br>
            <a:r>
              <a:rPr lang="en-US" b="1" dirty="0"/>
              <a:t>Department of Higher Education Leadership and Instructional Technology</a:t>
            </a:r>
            <a:endParaRPr lang="en-US" dirty="0"/>
          </a:p>
        </p:txBody>
      </p:sp>
      <p:sp>
        <p:nvSpPr>
          <p:cNvPr id="3" name="Content Placeholder 2"/>
          <p:cNvSpPr>
            <a:spLocks noGrp="1"/>
          </p:cNvSpPr>
          <p:nvPr>
            <p:ph idx="1"/>
          </p:nvPr>
        </p:nvSpPr>
        <p:spPr>
          <a:xfrm>
            <a:off x="677334" y="2576225"/>
            <a:ext cx="3548302" cy="3880773"/>
          </a:xfrm>
        </p:spPr>
        <p:txBody>
          <a:bodyPr>
            <a:normAutofit lnSpcReduction="10000"/>
          </a:bodyPr>
          <a:lstStyle/>
          <a:p>
            <a:pPr marL="0" indent="0">
              <a:buNone/>
            </a:pPr>
            <a:r>
              <a:rPr lang="en-US" sz="2400" dirty="0"/>
              <a:t>Dr. Gina Peyton</a:t>
            </a:r>
          </a:p>
          <a:p>
            <a:pPr marL="0" indent="0">
              <a:buNone/>
            </a:pPr>
            <a:r>
              <a:rPr lang="en-US" sz="2400" dirty="0"/>
              <a:t>Associate Professor</a:t>
            </a:r>
          </a:p>
          <a:p>
            <a:pPr marL="0" indent="0">
              <a:buNone/>
            </a:pPr>
            <a:r>
              <a:rPr lang="en-US" sz="2400" dirty="0">
                <a:hlinkClick r:id="rId2"/>
              </a:rPr>
              <a:t>peyton@nova.edu</a:t>
            </a:r>
            <a:endParaRPr lang="en-US" sz="2400" dirty="0"/>
          </a:p>
          <a:p>
            <a:pPr marL="0" indent="0">
              <a:buNone/>
            </a:pPr>
            <a:r>
              <a:rPr lang="en-US" sz="2400" dirty="0"/>
              <a:t>407-264-5633</a:t>
            </a:r>
          </a:p>
          <a:p>
            <a:pPr marL="0" indent="0">
              <a:buNone/>
            </a:pPr>
            <a:endParaRPr lang="en-US" sz="2400" dirty="0"/>
          </a:p>
          <a:p>
            <a:pPr marL="0" indent="0">
              <a:buNone/>
            </a:pPr>
            <a:r>
              <a:rPr lang="en-US" sz="2400" dirty="0"/>
              <a:t>Dr. Rande Matteson</a:t>
            </a:r>
          </a:p>
          <a:p>
            <a:pPr marL="0" indent="0">
              <a:buNone/>
            </a:pPr>
            <a:r>
              <a:rPr lang="en-US" sz="2400" dirty="0"/>
              <a:t>Adjunct Faculty</a:t>
            </a:r>
          </a:p>
          <a:p>
            <a:pPr marL="0" indent="0">
              <a:buNone/>
            </a:pPr>
            <a:r>
              <a:rPr lang="en-US" sz="2400" dirty="0">
                <a:hlinkClick r:id="rId3"/>
              </a:rPr>
              <a:t>rmatteso@nova.edu</a:t>
            </a:r>
            <a:endParaRPr lang="en-US" sz="2400" dirty="0"/>
          </a:p>
          <a:p>
            <a:pPr marL="0" indent="0">
              <a:buNone/>
            </a:pPr>
            <a:r>
              <a:rPr lang="en-US" sz="2400" dirty="0"/>
              <a:t>813-352-9291 </a:t>
            </a:r>
          </a:p>
          <a:p>
            <a:endParaRPr lang="en-US" dirty="0"/>
          </a:p>
        </p:txBody>
      </p:sp>
      <p:sp>
        <p:nvSpPr>
          <p:cNvPr id="4" name="TextBox 3"/>
          <p:cNvSpPr txBox="1"/>
          <p:nvPr/>
        </p:nvSpPr>
        <p:spPr>
          <a:xfrm>
            <a:off x="5084619" y="2576225"/>
            <a:ext cx="5444836" cy="2031325"/>
          </a:xfrm>
          <a:prstGeom prst="rect">
            <a:avLst/>
          </a:prstGeom>
          <a:noFill/>
        </p:spPr>
        <p:txBody>
          <a:bodyPr wrap="square" rtlCol="0">
            <a:spAutoFit/>
          </a:bodyPr>
          <a:lstStyle/>
          <a:p>
            <a:pPr>
              <a:spcBef>
                <a:spcPts val="576"/>
              </a:spcBef>
              <a:spcAft>
                <a:spcPts val="600"/>
              </a:spcAft>
            </a:pPr>
            <a:r>
              <a:rPr lang="en-US" sz="2400" dirty="0"/>
              <a:t>Dr. David B. Ross</a:t>
            </a:r>
          </a:p>
          <a:p>
            <a:pPr>
              <a:spcBef>
                <a:spcPts val="576"/>
              </a:spcBef>
              <a:spcAft>
                <a:spcPts val="600"/>
              </a:spcAft>
            </a:pPr>
            <a:r>
              <a:rPr lang="en-US" sz="2400" dirty="0"/>
              <a:t>Professor</a:t>
            </a:r>
          </a:p>
          <a:p>
            <a:pPr>
              <a:spcBef>
                <a:spcPts val="576"/>
              </a:spcBef>
              <a:spcAft>
                <a:spcPts val="600"/>
              </a:spcAft>
            </a:pPr>
            <a:r>
              <a:rPr lang="en-US" sz="2400" dirty="0">
                <a:hlinkClick r:id="rId4"/>
              </a:rPr>
              <a:t>daviross@nova.edu</a:t>
            </a:r>
            <a:endParaRPr lang="en-US" sz="2400" dirty="0"/>
          </a:p>
          <a:p>
            <a:pPr>
              <a:spcBef>
                <a:spcPts val="576"/>
              </a:spcBef>
              <a:spcAft>
                <a:spcPts val="600"/>
              </a:spcAft>
            </a:pPr>
            <a:r>
              <a:rPr lang="en-US" sz="2400" dirty="0"/>
              <a:t>561-613-9683</a:t>
            </a:r>
          </a:p>
        </p:txBody>
      </p:sp>
      <p:sp>
        <p:nvSpPr>
          <p:cNvPr id="5" name="Rectangle 4"/>
          <p:cNvSpPr/>
          <p:nvPr/>
        </p:nvSpPr>
        <p:spPr>
          <a:xfrm>
            <a:off x="677334" y="5618079"/>
            <a:ext cx="2436927" cy="369332"/>
          </a:xfrm>
          <a:prstGeom prst="rect">
            <a:avLst/>
          </a:prstGeom>
        </p:spPr>
        <p:txBody>
          <a:bodyPr wrap="square">
            <a:spAutoFit/>
          </a:bodyPr>
          <a:lstStyle/>
          <a:p>
            <a:endParaRPr lang="en-US" dirty="0"/>
          </a:p>
        </p:txBody>
      </p:sp>
    </p:spTree>
    <p:extLst>
      <p:ext uri="{BB962C8B-B14F-4D97-AF65-F5344CB8AC3E}">
        <p14:creationId xmlns:p14="http://schemas.microsoft.com/office/powerpoint/2010/main" val="3860978226"/>
      </p:ext>
    </p:extLst>
  </p:cSld>
  <p:clrMapOvr>
    <a:masterClrMapping/>
  </p:clrMapOvr>
  <p:transition>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br>
              <a:rPr lang="en-US" dirty="0"/>
            </a:br>
            <a:endParaRPr lang="en-US" dirty="0"/>
          </a:p>
        </p:txBody>
      </p:sp>
      <p:sp>
        <p:nvSpPr>
          <p:cNvPr id="3" name="Content Placeholder 2"/>
          <p:cNvSpPr>
            <a:spLocks noGrp="1"/>
          </p:cNvSpPr>
          <p:nvPr>
            <p:ph idx="1"/>
          </p:nvPr>
        </p:nvSpPr>
        <p:spPr/>
        <p:txBody>
          <a:bodyPr/>
          <a:lstStyle/>
          <a:p>
            <a:pPr marL="0" indent="0">
              <a:lnSpc>
                <a:spcPct val="200000"/>
              </a:lnSpc>
              <a:buNone/>
            </a:pPr>
            <a:r>
              <a:rPr lang="en-US" dirty="0"/>
              <a:t>Creswell, J. W. (2015). </a:t>
            </a:r>
            <a:r>
              <a:rPr lang="en-US" i="1" dirty="0"/>
              <a:t>Educational research: Planning, conducting, and 	evaluating  quantitative and qualitative research</a:t>
            </a:r>
            <a:r>
              <a:rPr lang="en-US" dirty="0"/>
              <a:t> (5th ed.). Upper 	Saddle River, NJ: Pearson.</a:t>
            </a:r>
          </a:p>
          <a:p>
            <a:endParaRPr lang="en-US" dirty="0"/>
          </a:p>
        </p:txBody>
      </p:sp>
    </p:spTree>
    <p:extLst>
      <p:ext uri="{BB962C8B-B14F-4D97-AF65-F5344CB8AC3E}">
        <p14:creationId xmlns:p14="http://schemas.microsoft.com/office/powerpoint/2010/main" val="4104529482"/>
      </p:ext>
    </p:extLst>
  </p:cSld>
  <p:clrMapOvr>
    <a:masterClrMapping/>
  </p:clrMapOvr>
  <p:transition>
    <p:push dir="u"/>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643467" y="640080"/>
            <a:ext cx="3096427" cy="5613236"/>
          </a:xfrm>
        </p:spPr>
        <p:txBody>
          <a:bodyPr anchor="ctr">
            <a:normAutofit/>
          </a:bodyPr>
          <a:lstStyle/>
          <a:p>
            <a:r>
              <a:rPr lang="en-US">
                <a:solidFill>
                  <a:srgbClr val="FFFFFF"/>
                </a:solidFill>
              </a:rPr>
              <a:t>Brief Disclaimer</a:t>
            </a:r>
            <a:br>
              <a:rPr lang="en-US">
                <a:solidFill>
                  <a:srgbClr val="FFFFFF"/>
                </a:solidFill>
              </a:rPr>
            </a:br>
            <a:endParaRPr lang="en-US">
              <a:solidFill>
                <a:srgbClr val="FFFFFF"/>
              </a:solidFill>
            </a:endParaRPr>
          </a:p>
        </p:txBody>
      </p:sp>
      <p:sp>
        <p:nvSpPr>
          <p:cNvPr id="3" name="Content Placeholder 2"/>
          <p:cNvSpPr>
            <a:spLocks noGrp="1"/>
          </p:cNvSpPr>
          <p:nvPr>
            <p:ph idx="1"/>
          </p:nvPr>
        </p:nvSpPr>
        <p:spPr>
          <a:xfrm>
            <a:off x="4699818" y="640082"/>
            <a:ext cx="6848715" cy="2806616"/>
          </a:xfrm>
        </p:spPr>
        <p:txBody>
          <a:bodyPr anchor="ctr">
            <a:normAutofit fontScale="92500" lnSpcReduction="20000"/>
          </a:bodyPr>
          <a:lstStyle/>
          <a:p>
            <a:pPr lvl="0"/>
            <a:r>
              <a:rPr lang="en-US" sz="2000" dirty="0"/>
              <a:t>We will be reviewing a brief style for your dissertation</a:t>
            </a:r>
          </a:p>
          <a:p>
            <a:pPr lvl="0"/>
            <a:r>
              <a:rPr lang="en-US" sz="2000" dirty="0"/>
              <a:t>Numerous faculty philosophies </a:t>
            </a:r>
          </a:p>
          <a:p>
            <a:pPr lvl="0"/>
            <a:r>
              <a:rPr lang="en-US" sz="2000" dirty="0"/>
              <a:t>Teaching styles</a:t>
            </a:r>
          </a:p>
          <a:p>
            <a:pPr lvl="1"/>
            <a:r>
              <a:rPr lang="en-US" sz="2000" dirty="0"/>
              <a:t>Courses, dissertation chair, and dissertation committee member</a:t>
            </a:r>
          </a:p>
          <a:p>
            <a:pPr lvl="0"/>
            <a:r>
              <a:rPr lang="en-US" sz="2000" dirty="0"/>
              <a:t>Various writing styles </a:t>
            </a:r>
          </a:p>
          <a:p>
            <a:pPr lvl="0"/>
            <a:r>
              <a:rPr lang="en-US" sz="2000" dirty="0"/>
              <a:t>Only APA 6th edition format </a:t>
            </a:r>
          </a:p>
          <a:p>
            <a:pPr lvl="0"/>
            <a:r>
              <a:rPr lang="en-US" sz="2000" dirty="0"/>
              <a:t>Different philosophies of hiring an editor</a:t>
            </a:r>
          </a:p>
          <a:p>
            <a:pPr lvl="1"/>
            <a:r>
              <a:rPr lang="en-US" sz="2000" dirty="0"/>
              <a:t>Be careful . . . Do your homework</a:t>
            </a:r>
          </a:p>
          <a:p>
            <a:endParaRPr lang="en-US" sz="1400" dirty="0"/>
          </a:p>
        </p:txBody>
      </p:sp>
      <p:pic>
        <p:nvPicPr>
          <p:cNvPr id="4" name="Picture 3" descr="Image result for disclaimer"/>
          <p:cNvPicPr/>
          <p:nvPr/>
        </p:nvPicPr>
        <p:blipFill rotWithShape="1">
          <a:blip r:embed="rId2">
            <a:extLst>
              <a:ext uri="{28A0092B-C50C-407E-A947-70E740481C1C}">
                <a14:useLocalDpi xmlns:a14="http://schemas.microsoft.com/office/drawing/2010/main" val="0"/>
              </a:ext>
            </a:extLst>
          </a:blip>
          <a:srcRect t="2429" r="-1" b="19880"/>
          <a:stretch/>
        </p:blipFill>
        <p:spPr bwMode="auto">
          <a:xfrm>
            <a:off x="5459819" y="3565968"/>
            <a:ext cx="4276027" cy="2488335"/>
          </a:xfrm>
          <a:prstGeom prst="rect">
            <a:avLst/>
          </a:prstGeom>
          <a:noFill/>
        </p:spPr>
      </p:pic>
    </p:spTree>
    <p:extLst>
      <p:ext uri="{BB962C8B-B14F-4D97-AF65-F5344CB8AC3E}">
        <p14:creationId xmlns:p14="http://schemas.microsoft.com/office/powerpoint/2010/main" val="946963439"/>
      </p:ext>
    </p:extLst>
  </p:cSld>
  <p:clrMapOvr>
    <a:masterClrMapping/>
  </p:clrMapOvr>
  <p:transition>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additive="base">
                                        <p:cTn id="2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4" presetID="2" presetClass="entr" presetSubtype="4" fill="hold" nodeType="with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 calcmode="lin" valueType="num">
                                      <p:cBhvr additive="base">
                                        <p:cTn id="36"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8" presetID="2" presetClass="entr" presetSubtype="4" fill="hold" nodeType="with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 calcmode="lin" valueType="num">
                                      <p:cBhvr additive="base">
                                        <p:cTn id="40"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4"/>
                                        </p:tgtEl>
                                        <p:attrNameLst>
                                          <p:attrName>style.visibility</p:attrName>
                                        </p:attrNameLst>
                                      </p:cBhvr>
                                      <p:to>
                                        <p:strVal val="visible"/>
                                      </p:to>
                                    </p:set>
                                    <p:anim calcmode="lin" valueType="num">
                                      <p:cBhvr additive="base">
                                        <p:cTn id="46" dur="500" fill="hold"/>
                                        <p:tgtEl>
                                          <p:spTgt spid="4"/>
                                        </p:tgtEl>
                                        <p:attrNameLst>
                                          <p:attrName>ppt_x</p:attrName>
                                        </p:attrNameLst>
                                      </p:cBhvr>
                                      <p:tavLst>
                                        <p:tav tm="0">
                                          <p:val>
                                            <p:strVal val="#ppt_x"/>
                                          </p:val>
                                        </p:tav>
                                        <p:tav tm="100000">
                                          <p:val>
                                            <p:strVal val="#ppt_x"/>
                                          </p:val>
                                        </p:tav>
                                      </p:tavLst>
                                    </p:anim>
                                    <p:anim calcmode="lin" valueType="num">
                                      <p:cBhvr additive="base">
                                        <p:cTn id="4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963877"/>
            <a:ext cx="3494362" cy="4930246"/>
          </a:xfrm>
        </p:spPr>
        <p:txBody>
          <a:bodyPr>
            <a:normAutofit/>
          </a:bodyPr>
          <a:lstStyle/>
          <a:p>
            <a:pPr algn="r"/>
            <a:r>
              <a:rPr lang="en-US" b="1">
                <a:solidFill>
                  <a:schemeClr val="accent1"/>
                </a:solidFill>
              </a:rPr>
              <a:t>The Research Problem</a:t>
            </a:r>
            <a:br>
              <a:rPr lang="en-US">
                <a:solidFill>
                  <a:schemeClr val="accent1"/>
                </a:solidFill>
              </a:rPr>
            </a:br>
            <a:endParaRPr lang="en-US">
              <a:solidFill>
                <a:schemeClr val="accent1"/>
              </a:solidFill>
            </a:endParaRP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4976031" y="963877"/>
            <a:ext cx="6377769" cy="4930246"/>
          </a:xfrm>
        </p:spPr>
        <p:txBody>
          <a:bodyPr anchor="ctr">
            <a:normAutofit/>
          </a:bodyPr>
          <a:lstStyle/>
          <a:p>
            <a:pPr lvl="0"/>
            <a:r>
              <a:rPr lang="en-US" sz="2400" dirty="0"/>
              <a:t>This is an area of conflict, concern, or controversy </a:t>
            </a:r>
          </a:p>
          <a:p>
            <a:pPr lvl="1"/>
            <a:r>
              <a:rPr lang="en-US"/>
              <a:t>a gap between what is wanted and what is observed </a:t>
            </a:r>
          </a:p>
          <a:p>
            <a:pPr marL="457200" lvl="1" indent="0">
              <a:buNone/>
            </a:pPr>
            <a:endParaRPr lang="en-US"/>
          </a:p>
          <a:p>
            <a:pPr lvl="0"/>
            <a:r>
              <a:rPr lang="en-US" sz="2400" dirty="0"/>
              <a:t>This is an issue or concern that an investigator presents and addresses in a research study.</a:t>
            </a:r>
          </a:p>
          <a:p>
            <a:pPr marL="0" lvl="0" indent="0">
              <a:buNone/>
            </a:pPr>
            <a:endParaRPr lang="en-US" sz="2400" dirty="0"/>
          </a:p>
          <a:p>
            <a:pPr lvl="0"/>
            <a:r>
              <a:rPr lang="en-US" sz="2400" dirty="0"/>
              <a:t>Must include the most relevant reference that supports the claim.</a:t>
            </a:r>
          </a:p>
          <a:p>
            <a:endParaRPr lang="en-US" sz="2400"/>
          </a:p>
        </p:txBody>
      </p:sp>
    </p:spTree>
    <p:extLst>
      <p:ext uri="{BB962C8B-B14F-4D97-AF65-F5344CB8AC3E}">
        <p14:creationId xmlns:p14="http://schemas.microsoft.com/office/powerpoint/2010/main" val="3634690008"/>
      </p:ext>
    </p:extLst>
  </p:cSld>
  <p:clrMapOvr>
    <a:masterClrMapping/>
  </p:clrMapOvr>
  <p:transition>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additive="base">
                                        <p:cTn id="2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 calcmode="lin" valueType="num">
                                      <p:cBhvr additive="base">
                                        <p:cTn id="2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524256" y="4767072"/>
            <a:ext cx="6594189" cy="1625210"/>
          </a:xfrm>
        </p:spPr>
        <p:txBody>
          <a:bodyPr>
            <a:normAutofit/>
          </a:bodyPr>
          <a:lstStyle/>
          <a:p>
            <a:pPr algn="r"/>
            <a:r>
              <a:rPr lang="en-US" b="1">
                <a:solidFill>
                  <a:srgbClr val="FFFFFF"/>
                </a:solidFill>
              </a:rPr>
              <a:t>What Is a Research Problem?</a:t>
            </a:r>
            <a:br>
              <a:rPr lang="en-US">
                <a:solidFill>
                  <a:srgbClr val="FFFFFF"/>
                </a:solidFill>
              </a:rPr>
            </a:br>
            <a:endParaRPr lang="en-US">
              <a:solidFill>
                <a:srgbClr val="FFFFFF"/>
              </a:solidFill>
            </a:endParaRPr>
          </a:p>
        </p:txBody>
      </p:sp>
      <p:pic>
        <p:nvPicPr>
          <p:cNvPr id="4" name="Picture 3" descr="Image result for images of problem statement"/>
          <p:cNvPicPr/>
          <p:nvPr/>
        </p:nvPicPr>
        <p:blipFill rotWithShape="1">
          <a:blip r:embed="rId2">
            <a:extLst>
              <a:ext uri="{28A0092B-C50C-407E-A947-70E740481C1C}">
                <a14:useLocalDpi xmlns:a14="http://schemas.microsoft.com/office/drawing/2010/main" val="0"/>
              </a:ext>
            </a:extLst>
          </a:blip>
          <a:srcRect t="747" b="-1"/>
          <a:stretch/>
        </p:blipFill>
        <p:spPr bwMode="auto">
          <a:xfrm>
            <a:off x="524256" y="321732"/>
            <a:ext cx="6145329" cy="4123720"/>
          </a:xfrm>
          <a:prstGeom prst="rect">
            <a:avLst/>
          </a:prstGeom>
          <a:noFill/>
        </p:spPr>
      </p:pic>
      <p:sp>
        <p:nvSpPr>
          <p:cNvPr id="11" name="Rectangle 10">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p:cNvSpPr>
            <a:spLocks noGrp="1"/>
          </p:cNvSpPr>
          <p:nvPr>
            <p:ph idx="1"/>
          </p:nvPr>
        </p:nvSpPr>
        <p:spPr>
          <a:xfrm>
            <a:off x="8029319" y="917725"/>
            <a:ext cx="3424739" cy="4852362"/>
          </a:xfrm>
        </p:spPr>
        <p:txBody>
          <a:bodyPr anchor="ctr">
            <a:noAutofit/>
          </a:bodyPr>
          <a:lstStyle/>
          <a:p>
            <a:pPr lvl="0"/>
            <a:r>
              <a:rPr lang="en-US" sz="1800" dirty="0">
                <a:solidFill>
                  <a:srgbClr val="FFFFFF"/>
                </a:solidFill>
              </a:rPr>
              <a:t>A research problem is an educational issue or concern that an investigator presents and justifies in a research study (Creswell, 2015),</a:t>
            </a:r>
          </a:p>
          <a:p>
            <a:pPr lvl="0"/>
            <a:r>
              <a:rPr lang="en-US" sz="1800" dirty="0">
                <a:solidFill>
                  <a:srgbClr val="FFFFFF"/>
                </a:solidFill>
              </a:rPr>
              <a:t>A problem is an actual situation that is hindering the overall effectiveness of an organization,</a:t>
            </a:r>
          </a:p>
          <a:p>
            <a:pPr lvl="0"/>
            <a:r>
              <a:rPr lang="en-US" sz="1800" dirty="0">
                <a:solidFill>
                  <a:srgbClr val="FFFFFF"/>
                </a:solidFill>
              </a:rPr>
              <a:t>The impact of the problem on the organization should be clearly stated,</a:t>
            </a:r>
          </a:p>
          <a:p>
            <a:pPr lvl="0"/>
            <a:r>
              <a:rPr lang="en-US" sz="1800" dirty="0">
                <a:solidFill>
                  <a:srgbClr val="FFFFFF"/>
                </a:solidFill>
              </a:rPr>
              <a:t>If the problem is too broad, the student may choose to address only certain aspects of the problem (be concise and focused), and</a:t>
            </a:r>
          </a:p>
          <a:p>
            <a:r>
              <a:rPr lang="en-US" sz="1800" dirty="0">
                <a:solidFill>
                  <a:srgbClr val="FFFFFF"/>
                </a:solidFill>
              </a:rPr>
              <a:t>The problem should be stated in the form of a declarative sentence.</a:t>
            </a:r>
          </a:p>
        </p:txBody>
      </p:sp>
    </p:spTree>
    <p:extLst>
      <p:ext uri="{BB962C8B-B14F-4D97-AF65-F5344CB8AC3E}">
        <p14:creationId xmlns:p14="http://schemas.microsoft.com/office/powerpoint/2010/main" val="3993638445"/>
      </p:ext>
    </p:extLst>
  </p:cSld>
  <p:clrMapOvr>
    <a:masterClrMapping/>
  </p:clrMapOvr>
  <p:transition>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 calcmode="lin" valueType="num">
                                      <p:cBhvr additive="base">
                                        <p:cTn id="3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963877"/>
            <a:ext cx="3494362" cy="4930246"/>
          </a:xfrm>
        </p:spPr>
        <p:txBody>
          <a:bodyPr>
            <a:normAutofit/>
          </a:bodyPr>
          <a:lstStyle/>
          <a:p>
            <a:pPr algn="r"/>
            <a:r>
              <a:rPr lang="en-US" b="1">
                <a:solidFill>
                  <a:schemeClr val="accent1"/>
                </a:solidFill>
              </a:rPr>
              <a:t>How to know if a problem should be researched?</a:t>
            </a:r>
            <a:endParaRPr lang="en-US">
              <a:solidFill>
                <a:schemeClr val="accent1"/>
              </a:solidFill>
            </a:endParaRPr>
          </a:p>
        </p:txBody>
      </p:sp>
      <p:cxnSp>
        <p:nvCxnSpPr>
          <p:cNvPr id="11" name="Straight Connector 10">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p:cNvSpPr>
            <a:spLocks noGrp="1"/>
          </p:cNvSpPr>
          <p:nvPr>
            <p:ph idx="1"/>
          </p:nvPr>
        </p:nvSpPr>
        <p:spPr>
          <a:xfrm>
            <a:off x="4976031" y="963877"/>
            <a:ext cx="6377769" cy="4930246"/>
          </a:xfrm>
        </p:spPr>
        <p:txBody>
          <a:bodyPr anchor="ctr">
            <a:normAutofit/>
          </a:bodyPr>
          <a:lstStyle/>
          <a:p>
            <a:pPr marL="0" indent="0">
              <a:buNone/>
            </a:pPr>
            <a:r>
              <a:rPr lang="en-US" sz="1900" dirty="0"/>
              <a:t>Questions to ask yourself:</a:t>
            </a:r>
          </a:p>
          <a:p>
            <a:pPr lvl="1"/>
            <a:r>
              <a:rPr lang="en-US" sz="1900" dirty="0"/>
              <a:t>Can you study the problem?</a:t>
            </a:r>
          </a:p>
          <a:p>
            <a:pPr lvl="2"/>
            <a:r>
              <a:rPr lang="en-US" sz="1900" dirty="0"/>
              <a:t>Do you have access to the research site?</a:t>
            </a:r>
          </a:p>
          <a:p>
            <a:pPr lvl="2"/>
            <a:r>
              <a:rPr lang="en-US" sz="1900" dirty="0"/>
              <a:t>Do you have the time, resources, and skills to carry out the research?</a:t>
            </a:r>
          </a:p>
          <a:p>
            <a:pPr lvl="1"/>
            <a:r>
              <a:rPr lang="en-US" sz="1900" dirty="0"/>
              <a:t>Should you study the problem?</a:t>
            </a:r>
          </a:p>
          <a:p>
            <a:pPr lvl="2"/>
            <a:r>
              <a:rPr lang="en-US" sz="1900" dirty="0"/>
              <a:t>Does it advance knowledge to the field?</a:t>
            </a:r>
          </a:p>
          <a:p>
            <a:pPr lvl="2"/>
            <a:r>
              <a:rPr lang="en-US" sz="1900" dirty="0"/>
              <a:t>Does it contribute to the practice?</a:t>
            </a:r>
          </a:p>
          <a:p>
            <a:pPr lvl="0"/>
            <a:r>
              <a:rPr lang="en-US" sz="1900" dirty="0"/>
              <a:t>Will your study update, fill a gap, or void in the existing literature?</a:t>
            </a:r>
          </a:p>
          <a:p>
            <a:pPr lvl="0"/>
            <a:r>
              <a:rPr lang="en-US" sz="1900" dirty="0"/>
              <a:t>Will your study replicate a past study but examine different </a:t>
            </a:r>
            <a:r>
              <a:rPr lang="en-US" sz="1900" i="1" dirty="0"/>
              <a:t>participants and research sites</a:t>
            </a:r>
            <a:r>
              <a:rPr lang="en-US" sz="1900" dirty="0"/>
              <a:t>?</a:t>
            </a:r>
          </a:p>
          <a:p>
            <a:pPr lvl="0"/>
            <a:r>
              <a:rPr lang="en-US" sz="1900" dirty="0"/>
              <a:t>Will your study extend past research or examine the topic more thoroughly?</a:t>
            </a:r>
          </a:p>
          <a:p>
            <a:pPr lvl="0"/>
            <a:r>
              <a:rPr lang="en-US" sz="1900" dirty="0"/>
              <a:t>Will your study give voice to people not heard in your field? </a:t>
            </a:r>
          </a:p>
          <a:p>
            <a:pPr lvl="2"/>
            <a:endParaRPr lang="en-US" sz="1900" dirty="0"/>
          </a:p>
          <a:p>
            <a:pPr lvl="1"/>
            <a:endParaRPr lang="en-US" sz="1900" dirty="0"/>
          </a:p>
        </p:txBody>
      </p:sp>
    </p:spTree>
    <p:extLst>
      <p:ext uri="{BB962C8B-B14F-4D97-AF65-F5344CB8AC3E}">
        <p14:creationId xmlns:p14="http://schemas.microsoft.com/office/powerpoint/2010/main" val="1433573385"/>
      </p:ext>
    </p:extLst>
  </p:cSld>
  <p:clrMapOvr>
    <a:masterClrMapping/>
  </p:clrMapOvr>
  <p:transition>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4">
                                            <p:txEl>
                                              <p:pRg st="1" end="1"/>
                                            </p:txEl>
                                          </p:spTgt>
                                        </p:tgtEl>
                                        <p:attrNameLst>
                                          <p:attrName>style.visibility</p:attrName>
                                        </p:attrNameLst>
                                      </p:cBhvr>
                                      <p:to>
                                        <p:strVal val="visible"/>
                                      </p:to>
                                    </p:set>
                                    <p:anim calcmode="lin" valueType="num">
                                      <p:cBhvr additive="base">
                                        <p:cTn id="16"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 calcmode="lin" valueType="num">
                                      <p:cBhvr additive="base">
                                        <p:cTn id="20"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4">
                                            <p:txEl>
                                              <p:pRg st="2" end="2"/>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anim calcmode="lin" valueType="num">
                                      <p:cBhvr additive="base">
                                        <p:cTn id="24"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additive="base">
                                        <p:cTn id="28"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4">
                                            <p:txEl>
                                              <p:pRg st="4" end="4"/>
                                            </p:txEl>
                                          </p:spTgt>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 calcmode="lin" valueType="num">
                                      <p:cBhvr additive="base">
                                        <p:cTn id="32"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4">
                                            <p:txEl>
                                              <p:pRg st="5" end="5"/>
                                            </p:txEl>
                                          </p:spTgt>
                                        </p:tgtEl>
                                        <p:attrNameLst>
                                          <p:attrName>ppt_y</p:attrName>
                                        </p:attrNameLst>
                                      </p:cBhvr>
                                      <p:tavLst>
                                        <p:tav tm="0">
                                          <p:val>
                                            <p:strVal val="1+#ppt_h/2"/>
                                          </p:val>
                                        </p:tav>
                                        <p:tav tm="100000">
                                          <p:val>
                                            <p:strVal val="#ppt_y"/>
                                          </p:val>
                                        </p:tav>
                                      </p:tavLst>
                                    </p:anim>
                                  </p:childTnLst>
                                </p:cTn>
                              </p:par>
                              <p:par>
                                <p:cTn id="34" presetID="2" presetClass="entr" presetSubtype="4" fill="hold" nodeType="withEffect">
                                  <p:stCondLst>
                                    <p:cond delay="0"/>
                                  </p:stCondLst>
                                  <p:childTnLst>
                                    <p:set>
                                      <p:cBhvr>
                                        <p:cTn id="35" dur="1" fill="hold">
                                          <p:stCondLst>
                                            <p:cond delay="0"/>
                                          </p:stCondLst>
                                        </p:cTn>
                                        <p:tgtEl>
                                          <p:spTgt spid="4">
                                            <p:txEl>
                                              <p:pRg st="6" end="6"/>
                                            </p:txEl>
                                          </p:spTgt>
                                        </p:tgtEl>
                                        <p:attrNameLst>
                                          <p:attrName>style.visibility</p:attrName>
                                        </p:attrNameLst>
                                      </p:cBhvr>
                                      <p:to>
                                        <p:strVal val="visible"/>
                                      </p:to>
                                    </p:set>
                                    <p:anim calcmode="lin" valueType="num">
                                      <p:cBhvr additive="base">
                                        <p:cTn id="36"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 calcmode="lin" valueType="num">
                                      <p:cBhvr additive="base">
                                        <p:cTn id="42"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4">
                                            <p:txEl>
                                              <p:pRg st="7" end="7"/>
                                            </p:txEl>
                                          </p:spTgt>
                                        </p:tgtEl>
                                        <p:attrNameLst>
                                          <p:attrName>ppt_y</p:attrName>
                                        </p:attrNameLst>
                                      </p:cBhvr>
                                      <p:tavLst>
                                        <p:tav tm="0">
                                          <p:val>
                                            <p:strVal val="1+#ppt_h/2"/>
                                          </p:val>
                                        </p:tav>
                                        <p:tav tm="100000">
                                          <p:val>
                                            <p:strVal val="#ppt_y"/>
                                          </p:val>
                                        </p:tav>
                                      </p:tavLst>
                                    </p:anim>
                                  </p:childTnLst>
                                </p:cTn>
                              </p:par>
                              <p:par>
                                <p:cTn id="44" presetID="2" presetClass="entr" presetSubtype="4" fill="hold" nodeType="withEffect">
                                  <p:stCondLst>
                                    <p:cond delay="0"/>
                                  </p:stCondLst>
                                  <p:childTnLst>
                                    <p:set>
                                      <p:cBhvr>
                                        <p:cTn id="45" dur="1" fill="hold">
                                          <p:stCondLst>
                                            <p:cond delay="0"/>
                                          </p:stCondLst>
                                        </p:cTn>
                                        <p:tgtEl>
                                          <p:spTgt spid="4">
                                            <p:txEl>
                                              <p:pRg st="8" end="8"/>
                                            </p:txEl>
                                          </p:spTgt>
                                        </p:tgtEl>
                                        <p:attrNameLst>
                                          <p:attrName>style.visibility</p:attrName>
                                        </p:attrNameLst>
                                      </p:cBhvr>
                                      <p:to>
                                        <p:strVal val="visible"/>
                                      </p:to>
                                    </p:set>
                                    <p:anim calcmode="lin" valueType="num">
                                      <p:cBhvr additive="base">
                                        <p:cTn id="46"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4">
                                            <p:txEl>
                                              <p:pRg st="8" end="8"/>
                                            </p:txEl>
                                          </p:spTgt>
                                        </p:tgtEl>
                                        <p:attrNameLst>
                                          <p:attrName>ppt_y</p:attrName>
                                        </p:attrNameLst>
                                      </p:cBhvr>
                                      <p:tavLst>
                                        <p:tav tm="0">
                                          <p:val>
                                            <p:strVal val="1+#ppt_h/2"/>
                                          </p:val>
                                        </p:tav>
                                        <p:tav tm="100000">
                                          <p:val>
                                            <p:strVal val="#ppt_y"/>
                                          </p:val>
                                        </p:tav>
                                      </p:tavLst>
                                    </p:anim>
                                  </p:childTnLst>
                                </p:cTn>
                              </p:par>
                              <p:par>
                                <p:cTn id="48" presetID="2" presetClass="entr" presetSubtype="4" fill="hold" nodeType="withEffect">
                                  <p:stCondLst>
                                    <p:cond delay="0"/>
                                  </p:stCondLst>
                                  <p:childTnLst>
                                    <p:set>
                                      <p:cBhvr>
                                        <p:cTn id="49" dur="1" fill="hold">
                                          <p:stCondLst>
                                            <p:cond delay="0"/>
                                          </p:stCondLst>
                                        </p:cTn>
                                        <p:tgtEl>
                                          <p:spTgt spid="4">
                                            <p:txEl>
                                              <p:pRg st="9" end="9"/>
                                            </p:txEl>
                                          </p:spTgt>
                                        </p:tgtEl>
                                        <p:attrNameLst>
                                          <p:attrName>style.visibility</p:attrName>
                                        </p:attrNameLst>
                                      </p:cBhvr>
                                      <p:to>
                                        <p:strVal val="visible"/>
                                      </p:to>
                                    </p:set>
                                    <p:anim calcmode="lin" valueType="num">
                                      <p:cBhvr additive="base">
                                        <p:cTn id="50"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4">
                                            <p:txEl>
                                              <p:pRg st="9" end="9"/>
                                            </p:txEl>
                                          </p:spTgt>
                                        </p:tgtEl>
                                        <p:attrNameLst>
                                          <p:attrName>ppt_y</p:attrName>
                                        </p:attrNameLst>
                                      </p:cBhvr>
                                      <p:tavLst>
                                        <p:tav tm="0">
                                          <p:val>
                                            <p:strVal val="1+#ppt_h/2"/>
                                          </p:val>
                                        </p:tav>
                                        <p:tav tm="100000">
                                          <p:val>
                                            <p:strVal val="#ppt_y"/>
                                          </p:val>
                                        </p:tav>
                                      </p:tavLst>
                                    </p:anim>
                                  </p:childTnLst>
                                </p:cTn>
                              </p:par>
                              <p:par>
                                <p:cTn id="52" presetID="2" presetClass="entr" presetSubtype="4" fill="hold" nodeType="withEffect">
                                  <p:stCondLst>
                                    <p:cond delay="0"/>
                                  </p:stCondLst>
                                  <p:childTnLst>
                                    <p:set>
                                      <p:cBhvr>
                                        <p:cTn id="53" dur="1" fill="hold">
                                          <p:stCondLst>
                                            <p:cond delay="0"/>
                                          </p:stCondLst>
                                        </p:cTn>
                                        <p:tgtEl>
                                          <p:spTgt spid="4">
                                            <p:txEl>
                                              <p:pRg st="10" end="10"/>
                                            </p:txEl>
                                          </p:spTgt>
                                        </p:tgtEl>
                                        <p:attrNameLst>
                                          <p:attrName>style.visibility</p:attrName>
                                        </p:attrNameLst>
                                      </p:cBhvr>
                                      <p:to>
                                        <p:strVal val="visible"/>
                                      </p:to>
                                    </p:set>
                                    <p:anim calcmode="lin" valueType="num">
                                      <p:cBhvr additive="base">
                                        <p:cTn id="54"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963877"/>
            <a:ext cx="3494362" cy="4930246"/>
          </a:xfrm>
        </p:spPr>
        <p:txBody>
          <a:bodyPr>
            <a:normAutofit/>
          </a:bodyPr>
          <a:lstStyle/>
          <a:p>
            <a:pPr algn="r"/>
            <a:r>
              <a:rPr lang="en-US">
                <a:solidFill>
                  <a:schemeClr val="accent1"/>
                </a:solidFill>
              </a:rPr>
              <a:t>SAMPLES…..</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4976031" y="848140"/>
            <a:ext cx="6377769" cy="5234608"/>
          </a:xfrm>
        </p:spPr>
        <p:txBody>
          <a:bodyPr anchor="ctr">
            <a:normAutofit/>
          </a:bodyPr>
          <a:lstStyle/>
          <a:p>
            <a:pPr marL="0" indent="0">
              <a:buNone/>
            </a:pPr>
            <a:r>
              <a:rPr lang="en-US" sz="2000" dirty="0"/>
              <a:t>American colleges have partnerships with international institutions that offer study abroad opportunities and educational partnerships.  Colleges serve the growing global student population at home institutions and provide global educational opportunities for local students to study abroad, connecting students to local and global communities.  The increase in international students at American colleges and universities substantiates a need to understand the international student experience, which will aid colleges in better integrating international students in American colleges.  In understanding the international student’s lived experiences at American colleges, educators can gain deeper cultural perspectives and incorporate culturally responsive instruction to enhance international student engagement. </a:t>
            </a:r>
          </a:p>
          <a:p>
            <a:pPr marL="0" indent="0">
              <a:buNone/>
            </a:pPr>
            <a:r>
              <a:rPr lang="en-US" sz="1700" dirty="0"/>
              <a:t> </a:t>
            </a:r>
          </a:p>
        </p:txBody>
      </p:sp>
    </p:spTree>
    <p:extLst>
      <p:ext uri="{BB962C8B-B14F-4D97-AF65-F5344CB8AC3E}">
        <p14:creationId xmlns:p14="http://schemas.microsoft.com/office/powerpoint/2010/main" val="3258968785"/>
      </p:ext>
    </p:extLst>
  </p:cSld>
  <p:clrMapOvr>
    <a:masterClrMapping/>
  </p:clrMapOvr>
  <p:transition>
    <p:push dir="u"/>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Freeform: Shape 21">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63029" y="1012004"/>
            <a:ext cx="3416158" cy="4795408"/>
          </a:xfrm>
        </p:spPr>
        <p:txBody>
          <a:bodyPr>
            <a:normAutofit/>
          </a:bodyPr>
          <a:lstStyle/>
          <a:p>
            <a:r>
              <a:rPr lang="en-US">
                <a:solidFill>
                  <a:srgbClr val="FFFFFF"/>
                </a:solidFill>
              </a:rPr>
              <a:t>SAMPLES…..</a:t>
            </a:r>
          </a:p>
        </p:txBody>
      </p:sp>
      <p:graphicFrame>
        <p:nvGraphicFramePr>
          <p:cNvPr id="12" name="Content Placeholder 2">
            <a:extLst>
              <a:ext uri="{FF2B5EF4-FFF2-40B4-BE49-F238E27FC236}">
                <a16:creationId xmlns:a16="http://schemas.microsoft.com/office/drawing/2014/main" id="{18295E01-009A-4E2D-B5E8-0AB8898AB28D}"/>
              </a:ext>
            </a:extLst>
          </p:cNvPr>
          <p:cNvGraphicFramePr>
            <a:graphicFrameLocks noGrp="1"/>
          </p:cNvGraphicFramePr>
          <p:nvPr>
            <p:ph idx="1"/>
            <p:extLst>
              <p:ext uri="{D42A27DB-BD31-4B8C-83A1-F6EECF244321}">
                <p14:modId xmlns:p14="http://schemas.microsoft.com/office/powerpoint/2010/main" val="2677649249"/>
              </p:ext>
            </p:extLst>
          </p:nvPr>
        </p:nvGraphicFramePr>
        <p:xfrm>
          <a:off x="1974574" y="-132522"/>
          <a:ext cx="9826095" cy="73370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19433320"/>
      </p:ext>
    </p:extLst>
  </p:cSld>
  <p:clrMapOvr>
    <a:masterClrMapping/>
  </p:clrMapOvr>
  <p:transition>
    <p:push dir="u"/>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963877"/>
            <a:ext cx="3494362" cy="4930246"/>
          </a:xfrm>
        </p:spPr>
        <p:txBody>
          <a:bodyPr>
            <a:normAutofit/>
          </a:bodyPr>
          <a:lstStyle/>
          <a:p>
            <a:pPr algn="r"/>
            <a:r>
              <a:rPr lang="en-US">
                <a:solidFill>
                  <a:schemeClr val="accent1"/>
                </a:solidFill>
              </a:rPr>
              <a:t>SAMPLES…..</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4976031" y="963876"/>
            <a:ext cx="6712380" cy="5410419"/>
          </a:xfrm>
        </p:spPr>
        <p:txBody>
          <a:bodyPr anchor="ctr">
            <a:normAutofit lnSpcReduction="10000"/>
          </a:bodyPr>
          <a:lstStyle/>
          <a:p>
            <a:pPr marL="0" indent="0">
              <a:buNone/>
            </a:pPr>
            <a:r>
              <a:rPr lang="en-US" sz="2000" dirty="0"/>
              <a:t>Significant emerging trends are impacting the police chief role in the United States and influencing the KSAOs needed to perform that role.  To ensure their police chiefs can effectively perform that role and lead their organizations in responding to these emerging trends, city officials must be able to apply the most job relevant criteria in selecting their police chiefs.  While some studies have attempted to examine this problem, there does not exist any standardized job relevant criteria for selecting police chiefs in the United States (Johnson, 2005).  Furthermore, there has been little progress in identifying fair and objective selections processes for hiring police chiefs (Cunningham, Jones, &amp; Behrens, 2011).  Additionally, police leaders and police leadership have remained largely unstudied within existing criminal justice scholarship (Schafer, 2010b). Although research studies have identified some valid job requirements for selecting police chiefs, these studies have not specifically examined how recent emerging trends are impacting the police chief role and influencing the knowledge, skills, abilities, and other characteristics needed to perform the police chief role. </a:t>
            </a:r>
          </a:p>
        </p:txBody>
      </p:sp>
    </p:spTree>
    <p:extLst>
      <p:ext uri="{BB962C8B-B14F-4D97-AF65-F5344CB8AC3E}">
        <p14:creationId xmlns:p14="http://schemas.microsoft.com/office/powerpoint/2010/main" val="26233019"/>
      </p:ext>
    </p:extLst>
  </p:cSld>
  <p:clrMapOvr>
    <a:masterClrMapping/>
  </p:clrMapOvr>
  <p:transition>
    <p:push dir="u"/>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Freeform: Shape 21">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63029" y="1012004"/>
            <a:ext cx="3416158" cy="4795408"/>
          </a:xfrm>
        </p:spPr>
        <p:txBody>
          <a:bodyPr>
            <a:normAutofit/>
          </a:bodyPr>
          <a:lstStyle/>
          <a:p>
            <a:r>
              <a:rPr lang="en-US">
                <a:solidFill>
                  <a:srgbClr val="FFFFFF"/>
                </a:solidFill>
              </a:rPr>
              <a:t>SAMPLES…..</a:t>
            </a:r>
          </a:p>
        </p:txBody>
      </p:sp>
      <p:graphicFrame>
        <p:nvGraphicFramePr>
          <p:cNvPr id="12" name="Content Placeholder 2">
            <a:extLst>
              <a:ext uri="{FF2B5EF4-FFF2-40B4-BE49-F238E27FC236}">
                <a16:creationId xmlns:a16="http://schemas.microsoft.com/office/drawing/2014/main" id="{18295E01-009A-4E2D-B5E8-0AB8898AB28D}"/>
              </a:ext>
            </a:extLst>
          </p:cNvPr>
          <p:cNvGraphicFramePr>
            <a:graphicFrameLocks noGrp="1"/>
          </p:cNvGraphicFramePr>
          <p:nvPr>
            <p:ph idx="1"/>
            <p:extLst>
              <p:ext uri="{D42A27DB-BD31-4B8C-83A1-F6EECF244321}">
                <p14:modId xmlns:p14="http://schemas.microsoft.com/office/powerpoint/2010/main" val="3070690037"/>
              </p:ext>
            </p:extLst>
          </p:nvPr>
        </p:nvGraphicFramePr>
        <p:xfrm>
          <a:off x="1974574" y="-132522"/>
          <a:ext cx="9826095" cy="73370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23465689"/>
      </p:ext>
    </p:extLst>
  </p:cSld>
  <p:clrMapOvr>
    <a:masterClrMapping/>
  </p:clrMapOvr>
  <p:transition>
    <p:push dir="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1202</Words>
  <Application>Microsoft Office PowerPoint</Application>
  <PresentationFormat>Widescreen</PresentationFormat>
  <Paragraphs>71</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Writing a Research Problem Track 1  Sunday, July 14, 2019 10:00 – 11:30 a.m.  </vt:lpstr>
      <vt:lpstr>Brief Disclaimer </vt:lpstr>
      <vt:lpstr>The Research Problem </vt:lpstr>
      <vt:lpstr>What Is a Research Problem? </vt:lpstr>
      <vt:lpstr>How to know if a problem should be researched?</vt:lpstr>
      <vt:lpstr>SAMPLES…..</vt:lpstr>
      <vt:lpstr>SAMPLES…..</vt:lpstr>
      <vt:lpstr>SAMPLES…..</vt:lpstr>
      <vt:lpstr>SAMPLES…..</vt:lpstr>
      <vt:lpstr>SAMPLES…..</vt:lpstr>
      <vt:lpstr>SAMPLES…..</vt:lpstr>
      <vt:lpstr>PowerPoint Presentation</vt:lpstr>
      <vt:lpstr>Professors’ contact information Department of Higher Education Leadership and Instructional Technology</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a Research Problem Track 1  Sunday, July 14, 2019 10:00 – 11:30 a.m.  </dc:title>
  <dc:creator>Gina Peyton</dc:creator>
  <cp:lastModifiedBy>Gina Peyton</cp:lastModifiedBy>
  <cp:revision>16</cp:revision>
  <dcterms:created xsi:type="dcterms:W3CDTF">2019-07-07T23:17:47Z</dcterms:created>
  <dcterms:modified xsi:type="dcterms:W3CDTF">2019-07-08T13:27:29Z</dcterms:modified>
</cp:coreProperties>
</file>