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66" r:id="rId5"/>
    <p:sldId id="270" r:id="rId6"/>
    <p:sldId id="262" r:id="rId7"/>
    <p:sldId id="286" r:id="rId8"/>
    <p:sldId id="285" r:id="rId9"/>
    <p:sldId id="263" r:id="rId10"/>
    <p:sldId id="284" r:id="rId11"/>
    <p:sldId id="287" r:id="rId12"/>
    <p:sldId id="289" r:id="rId13"/>
    <p:sldId id="288" r:id="rId14"/>
    <p:sldId id="264" r:id="rId15"/>
    <p:sldId id="279" r:id="rId16"/>
    <p:sldId id="261" r:id="rId17"/>
    <p:sldId id="290" r:id="rId18"/>
    <p:sldId id="281" r:id="rId19"/>
    <p:sldId id="276" r:id="rId20"/>
    <p:sldId id="291" r:id="rId21"/>
    <p:sldId id="29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D31"/>
    <a:srgbClr val="8B6800"/>
    <a:srgbClr val="A88F42"/>
    <a:srgbClr val="D7D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6512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A2850-8956-144C-B40A-7AEFDDFCC2B6}" type="doc">
      <dgm:prSet loTypeId="urn:microsoft.com/office/officeart/2005/8/layout/matrix1" loCatId="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23D02168-7DD8-B648-9931-B76DEDD8BC0B}">
      <dgm:prSet phldrT="[Text]"/>
      <dgm:spPr/>
      <dgm:t>
        <a:bodyPr/>
        <a:lstStyle/>
        <a:p>
          <a:r>
            <a:rPr lang="en-US" dirty="0" smtClean="0"/>
            <a:t>writing process</a:t>
          </a:r>
          <a:endParaRPr lang="en-US" dirty="0"/>
        </a:p>
      </dgm:t>
    </dgm:pt>
    <dgm:pt modelId="{55784AB5-71BC-7449-B2C4-B03EB81FDC22}" type="parTrans" cxnId="{E6554064-C7FE-5048-94F1-64DCA9FF3BEE}">
      <dgm:prSet/>
      <dgm:spPr/>
      <dgm:t>
        <a:bodyPr/>
        <a:lstStyle/>
        <a:p>
          <a:endParaRPr lang="en-US"/>
        </a:p>
      </dgm:t>
    </dgm:pt>
    <dgm:pt modelId="{BA8B8822-1B70-914F-A807-16D352439BBC}" type="sibTrans" cxnId="{E6554064-C7FE-5048-94F1-64DCA9FF3BEE}">
      <dgm:prSet/>
      <dgm:spPr/>
      <dgm:t>
        <a:bodyPr/>
        <a:lstStyle/>
        <a:p>
          <a:endParaRPr lang="en-US"/>
        </a:p>
      </dgm:t>
    </dgm:pt>
    <dgm:pt modelId="{F700041C-DD2B-234E-B4CB-168BA710F621}">
      <dgm:prSet phldrT="[Text]"/>
      <dgm:spPr/>
      <dgm:t>
        <a:bodyPr/>
        <a:lstStyle/>
        <a:p>
          <a:r>
            <a:rPr lang="en-US" dirty="0" smtClean="0"/>
            <a:t>prewriting</a:t>
          </a:r>
          <a:endParaRPr lang="en-US" dirty="0"/>
        </a:p>
      </dgm:t>
    </dgm:pt>
    <dgm:pt modelId="{3412B5F9-308E-674C-816E-A3548B3A125C}" type="parTrans" cxnId="{A418D37A-C51B-7C46-9D4B-D0D23DAE1C7A}">
      <dgm:prSet/>
      <dgm:spPr/>
      <dgm:t>
        <a:bodyPr/>
        <a:lstStyle/>
        <a:p>
          <a:endParaRPr lang="en-US"/>
        </a:p>
      </dgm:t>
    </dgm:pt>
    <dgm:pt modelId="{DA14CC5F-D113-3C45-BB0F-71B75074266B}" type="sibTrans" cxnId="{A418D37A-C51B-7C46-9D4B-D0D23DAE1C7A}">
      <dgm:prSet/>
      <dgm:spPr/>
      <dgm:t>
        <a:bodyPr/>
        <a:lstStyle/>
        <a:p>
          <a:endParaRPr lang="en-US"/>
        </a:p>
      </dgm:t>
    </dgm:pt>
    <dgm:pt modelId="{78607B5F-116B-8E42-8273-30F9C5BBA108}">
      <dgm:prSet phldrT="[Text]"/>
      <dgm:spPr/>
      <dgm:t>
        <a:bodyPr/>
        <a:lstStyle/>
        <a:p>
          <a:r>
            <a:rPr lang="en-US" dirty="0" smtClean="0"/>
            <a:t>writing</a:t>
          </a:r>
          <a:endParaRPr lang="en-US" dirty="0"/>
        </a:p>
      </dgm:t>
    </dgm:pt>
    <dgm:pt modelId="{B6245816-018F-0646-B4AB-BAD0A9951097}" type="parTrans" cxnId="{3E83E0AE-D564-A24B-AFAC-84321410492E}">
      <dgm:prSet/>
      <dgm:spPr/>
      <dgm:t>
        <a:bodyPr/>
        <a:lstStyle/>
        <a:p>
          <a:endParaRPr lang="en-US"/>
        </a:p>
      </dgm:t>
    </dgm:pt>
    <dgm:pt modelId="{2A423FF8-E5D8-A145-8D45-2EDEAC703B2C}" type="sibTrans" cxnId="{3E83E0AE-D564-A24B-AFAC-84321410492E}">
      <dgm:prSet/>
      <dgm:spPr/>
      <dgm:t>
        <a:bodyPr/>
        <a:lstStyle/>
        <a:p>
          <a:endParaRPr lang="en-US"/>
        </a:p>
      </dgm:t>
    </dgm:pt>
    <dgm:pt modelId="{416868F0-ADD3-CB4F-A993-FC8A8487F4E7}">
      <dgm:prSet phldrT="[Text]"/>
      <dgm:spPr/>
      <dgm:t>
        <a:bodyPr/>
        <a:lstStyle/>
        <a:p>
          <a:r>
            <a:rPr lang="en-US" dirty="0" smtClean="0"/>
            <a:t>editing / proofreading</a:t>
          </a:r>
          <a:endParaRPr lang="en-US" dirty="0"/>
        </a:p>
      </dgm:t>
    </dgm:pt>
    <dgm:pt modelId="{8451C682-1453-3E4C-B4FB-6201D22D9371}" type="parTrans" cxnId="{2E75E372-B220-074A-A53B-CAE08A8EBFA4}">
      <dgm:prSet/>
      <dgm:spPr/>
      <dgm:t>
        <a:bodyPr/>
        <a:lstStyle/>
        <a:p>
          <a:endParaRPr lang="en-US"/>
        </a:p>
      </dgm:t>
    </dgm:pt>
    <dgm:pt modelId="{D19287E4-E824-2A46-B344-26EF61499709}" type="sibTrans" cxnId="{2E75E372-B220-074A-A53B-CAE08A8EBFA4}">
      <dgm:prSet/>
      <dgm:spPr/>
      <dgm:t>
        <a:bodyPr/>
        <a:lstStyle/>
        <a:p>
          <a:endParaRPr lang="en-US"/>
        </a:p>
      </dgm:t>
    </dgm:pt>
    <dgm:pt modelId="{AC5A7F78-3D33-3745-BF1F-443806D64878}">
      <dgm:prSet phldrT="[Text]"/>
      <dgm:spPr/>
      <dgm:t>
        <a:bodyPr/>
        <a:lstStyle/>
        <a:p>
          <a:r>
            <a:rPr lang="en-US" dirty="0" smtClean="0"/>
            <a:t>rewriting</a:t>
          </a:r>
          <a:endParaRPr lang="en-US" dirty="0"/>
        </a:p>
      </dgm:t>
    </dgm:pt>
    <dgm:pt modelId="{65A17B9E-181D-ED45-8302-E03F5E925E34}" type="parTrans" cxnId="{4C1A8F80-3E2D-664A-B83F-2B4BCDDE032B}">
      <dgm:prSet/>
      <dgm:spPr/>
      <dgm:t>
        <a:bodyPr/>
        <a:lstStyle/>
        <a:p>
          <a:endParaRPr lang="en-US"/>
        </a:p>
      </dgm:t>
    </dgm:pt>
    <dgm:pt modelId="{8C990167-9834-CC4A-AF54-2BBDE2452DE5}" type="sibTrans" cxnId="{4C1A8F80-3E2D-664A-B83F-2B4BCDDE032B}">
      <dgm:prSet/>
      <dgm:spPr/>
      <dgm:t>
        <a:bodyPr/>
        <a:lstStyle/>
        <a:p>
          <a:endParaRPr lang="en-US"/>
        </a:p>
      </dgm:t>
    </dgm:pt>
    <dgm:pt modelId="{ED4733BA-9861-9240-B1B1-AFEDC943B273}" type="pres">
      <dgm:prSet presAssocID="{65AA2850-8956-144C-B40A-7AEFDDFCC2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94A82-C443-B248-AB7E-7E1E4C463004}" type="pres">
      <dgm:prSet presAssocID="{65AA2850-8956-144C-B40A-7AEFDDFCC2B6}" presName="matrix" presStyleCnt="0"/>
      <dgm:spPr/>
      <dgm:t>
        <a:bodyPr/>
        <a:lstStyle/>
        <a:p>
          <a:endParaRPr lang="en-US"/>
        </a:p>
      </dgm:t>
    </dgm:pt>
    <dgm:pt modelId="{F73B0F8D-33A7-4548-81D3-4D2A93D05FBA}" type="pres">
      <dgm:prSet presAssocID="{65AA2850-8956-144C-B40A-7AEFDDFCC2B6}" presName="tile1" presStyleLbl="node1" presStyleIdx="0" presStyleCnt="4"/>
      <dgm:spPr/>
      <dgm:t>
        <a:bodyPr/>
        <a:lstStyle/>
        <a:p>
          <a:endParaRPr lang="en-US"/>
        </a:p>
      </dgm:t>
    </dgm:pt>
    <dgm:pt modelId="{FB059F15-8D3A-1E4F-A262-404ADAD9E5AA}" type="pres">
      <dgm:prSet presAssocID="{65AA2850-8956-144C-B40A-7AEFDDFCC2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0A86D-863A-3C4A-8DFF-8BD7D9229771}" type="pres">
      <dgm:prSet presAssocID="{65AA2850-8956-144C-B40A-7AEFDDFCC2B6}" presName="tile2" presStyleLbl="node1" presStyleIdx="1" presStyleCnt="4"/>
      <dgm:spPr/>
      <dgm:t>
        <a:bodyPr/>
        <a:lstStyle/>
        <a:p>
          <a:endParaRPr lang="en-US"/>
        </a:p>
      </dgm:t>
    </dgm:pt>
    <dgm:pt modelId="{F2FDA3EF-3AED-994F-95C4-502612AF574E}" type="pres">
      <dgm:prSet presAssocID="{65AA2850-8956-144C-B40A-7AEFDDFCC2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B5601-90E9-A548-8581-FEF281CEFCF8}" type="pres">
      <dgm:prSet presAssocID="{65AA2850-8956-144C-B40A-7AEFDDFCC2B6}" presName="tile3" presStyleLbl="node1" presStyleIdx="2" presStyleCnt="4"/>
      <dgm:spPr/>
      <dgm:t>
        <a:bodyPr/>
        <a:lstStyle/>
        <a:p>
          <a:endParaRPr lang="en-US"/>
        </a:p>
      </dgm:t>
    </dgm:pt>
    <dgm:pt modelId="{87C93BE7-D468-A64F-ADE3-322DD7210A2F}" type="pres">
      <dgm:prSet presAssocID="{65AA2850-8956-144C-B40A-7AEFDDFCC2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76D0E-5BB1-5B40-993A-AEA46FF803DC}" type="pres">
      <dgm:prSet presAssocID="{65AA2850-8956-144C-B40A-7AEFDDFCC2B6}" presName="tile4" presStyleLbl="node1" presStyleIdx="3" presStyleCnt="4"/>
      <dgm:spPr/>
      <dgm:t>
        <a:bodyPr/>
        <a:lstStyle/>
        <a:p>
          <a:endParaRPr lang="en-US"/>
        </a:p>
      </dgm:t>
    </dgm:pt>
    <dgm:pt modelId="{2A95F472-4528-AB40-9D97-6D445173342D}" type="pres">
      <dgm:prSet presAssocID="{65AA2850-8956-144C-B40A-7AEFDDFCC2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F6B07-20B8-384A-AD8F-5DACBF2E9BB4}" type="pres">
      <dgm:prSet presAssocID="{65AA2850-8956-144C-B40A-7AEFDDFCC2B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C9729-5EE3-4241-AC94-BD00E8CEC4F5}" type="presOf" srcId="{F700041C-DD2B-234E-B4CB-168BA710F621}" destId="{FB059F15-8D3A-1E4F-A262-404ADAD9E5AA}" srcOrd="1" destOrd="0" presId="urn:microsoft.com/office/officeart/2005/8/layout/matrix1"/>
    <dgm:cxn modelId="{21439681-3E5F-434B-A332-B6F5B57505A2}" type="presOf" srcId="{65AA2850-8956-144C-B40A-7AEFDDFCC2B6}" destId="{ED4733BA-9861-9240-B1B1-AFEDC943B273}" srcOrd="0" destOrd="0" presId="urn:microsoft.com/office/officeart/2005/8/layout/matrix1"/>
    <dgm:cxn modelId="{59C7D04F-5ED2-45C3-805E-6B4032F5D075}" type="presOf" srcId="{416868F0-ADD3-CB4F-A993-FC8A8487F4E7}" destId="{87C93BE7-D468-A64F-ADE3-322DD7210A2F}" srcOrd="1" destOrd="0" presId="urn:microsoft.com/office/officeart/2005/8/layout/matrix1"/>
    <dgm:cxn modelId="{62C7702E-08EF-46E6-B312-EFA9BB2BC9A6}" type="presOf" srcId="{AC5A7F78-3D33-3745-BF1F-443806D64878}" destId="{81676D0E-5BB1-5B40-993A-AEA46FF803DC}" srcOrd="0" destOrd="0" presId="urn:microsoft.com/office/officeart/2005/8/layout/matrix1"/>
    <dgm:cxn modelId="{B4D30D1C-6459-4AD2-AB81-34F33C0FDEF7}" type="presOf" srcId="{23D02168-7DD8-B648-9931-B76DEDD8BC0B}" destId="{ECCF6B07-20B8-384A-AD8F-5DACBF2E9BB4}" srcOrd="0" destOrd="0" presId="urn:microsoft.com/office/officeart/2005/8/layout/matrix1"/>
    <dgm:cxn modelId="{3E83E0AE-D564-A24B-AFAC-84321410492E}" srcId="{23D02168-7DD8-B648-9931-B76DEDD8BC0B}" destId="{78607B5F-116B-8E42-8273-30F9C5BBA108}" srcOrd="1" destOrd="0" parTransId="{B6245816-018F-0646-B4AB-BAD0A9951097}" sibTransId="{2A423FF8-E5D8-A145-8D45-2EDEAC703B2C}"/>
    <dgm:cxn modelId="{2E75E372-B220-074A-A53B-CAE08A8EBFA4}" srcId="{23D02168-7DD8-B648-9931-B76DEDD8BC0B}" destId="{416868F0-ADD3-CB4F-A993-FC8A8487F4E7}" srcOrd="2" destOrd="0" parTransId="{8451C682-1453-3E4C-B4FB-6201D22D9371}" sibTransId="{D19287E4-E824-2A46-B344-26EF61499709}"/>
    <dgm:cxn modelId="{E6554064-C7FE-5048-94F1-64DCA9FF3BEE}" srcId="{65AA2850-8956-144C-B40A-7AEFDDFCC2B6}" destId="{23D02168-7DD8-B648-9931-B76DEDD8BC0B}" srcOrd="0" destOrd="0" parTransId="{55784AB5-71BC-7449-B2C4-B03EB81FDC22}" sibTransId="{BA8B8822-1B70-914F-A807-16D352439BBC}"/>
    <dgm:cxn modelId="{096A9E76-C335-4BED-A1D2-5B5D63CC0880}" type="presOf" srcId="{F700041C-DD2B-234E-B4CB-168BA710F621}" destId="{F73B0F8D-33A7-4548-81D3-4D2A93D05FBA}" srcOrd="0" destOrd="0" presId="urn:microsoft.com/office/officeart/2005/8/layout/matrix1"/>
    <dgm:cxn modelId="{4C1A8F80-3E2D-664A-B83F-2B4BCDDE032B}" srcId="{23D02168-7DD8-B648-9931-B76DEDD8BC0B}" destId="{AC5A7F78-3D33-3745-BF1F-443806D64878}" srcOrd="3" destOrd="0" parTransId="{65A17B9E-181D-ED45-8302-E03F5E925E34}" sibTransId="{8C990167-9834-CC4A-AF54-2BBDE2452DE5}"/>
    <dgm:cxn modelId="{C7EFE5AF-6141-4130-AE7E-3DA5C2961FCD}" type="presOf" srcId="{78607B5F-116B-8E42-8273-30F9C5BBA108}" destId="{B770A86D-863A-3C4A-8DFF-8BD7D9229771}" srcOrd="0" destOrd="0" presId="urn:microsoft.com/office/officeart/2005/8/layout/matrix1"/>
    <dgm:cxn modelId="{E745C48F-0B0F-42C5-A752-FE74CB525F2E}" type="presOf" srcId="{78607B5F-116B-8E42-8273-30F9C5BBA108}" destId="{F2FDA3EF-3AED-994F-95C4-502612AF574E}" srcOrd="1" destOrd="0" presId="urn:microsoft.com/office/officeart/2005/8/layout/matrix1"/>
    <dgm:cxn modelId="{A418D37A-C51B-7C46-9D4B-D0D23DAE1C7A}" srcId="{23D02168-7DD8-B648-9931-B76DEDD8BC0B}" destId="{F700041C-DD2B-234E-B4CB-168BA710F621}" srcOrd="0" destOrd="0" parTransId="{3412B5F9-308E-674C-816E-A3548B3A125C}" sibTransId="{DA14CC5F-D113-3C45-BB0F-71B75074266B}"/>
    <dgm:cxn modelId="{C845BD3A-7C75-4CDE-9AF2-D533C24E26D2}" type="presOf" srcId="{AC5A7F78-3D33-3745-BF1F-443806D64878}" destId="{2A95F472-4528-AB40-9D97-6D445173342D}" srcOrd="1" destOrd="0" presId="urn:microsoft.com/office/officeart/2005/8/layout/matrix1"/>
    <dgm:cxn modelId="{F7FA0DB7-242A-4E23-ADBA-9FC5DE2B9ED9}" type="presOf" srcId="{416868F0-ADD3-CB4F-A993-FC8A8487F4E7}" destId="{86FB5601-90E9-A548-8581-FEF281CEFCF8}" srcOrd="0" destOrd="0" presId="urn:microsoft.com/office/officeart/2005/8/layout/matrix1"/>
    <dgm:cxn modelId="{89805D8E-48CB-4E95-8986-9BCFEE95E73F}" type="presParOf" srcId="{ED4733BA-9861-9240-B1B1-AFEDC943B273}" destId="{03194A82-C443-B248-AB7E-7E1E4C463004}" srcOrd="0" destOrd="0" presId="urn:microsoft.com/office/officeart/2005/8/layout/matrix1"/>
    <dgm:cxn modelId="{9D114027-F32A-42B3-B4DC-817CF5A0C177}" type="presParOf" srcId="{03194A82-C443-B248-AB7E-7E1E4C463004}" destId="{F73B0F8D-33A7-4548-81D3-4D2A93D05FBA}" srcOrd="0" destOrd="0" presId="urn:microsoft.com/office/officeart/2005/8/layout/matrix1"/>
    <dgm:cxn modelId="{33C43F6C-3614-42AC-BDD6-CDAD2011C051}" type="presParOf" srcId="{03194A82-C443-B248-AB7E-7E1E4C463004}" destId="{FB059F15-8D3A-1E4F-A262-404ADAD9E5AA}" srcOrd="1" destOrd="0" presId="urn:microsoft.com/office/officeart/2005/8/layout/matrix1"/>
    <dgm:cxn modelId="{148FC42E-8211-46CD-A87B-C4481B8B4615}" type="presParOf" srcId="{03194A82-C443-B248-AB7E-7E1E4C463004}" destId="{B770A86D-863A-3C4A-8DFF-8BD7D9229771}" srcOrd="2" destOrd="0" presId="urn:microsoft.com/office/officeart/2005/8/layout/matrix1"/>
    <dgm:cxn modelId="{6233E591-8C2D-42B3-88C8-5F9714C7F0A0}" type="presParOf" srcId="{03194A82-C443-B248-AB7E-7E1E4C463004}" destId="{F2FDA3EF-3AED-994F-95C4-502612AF574E}" srcOrd="3" destOrd="0" presId="urn:microsoft.com/office/officeart/2005/8/layout/matrix1"/>
    <dgm:cxn modelId="{7AC4EFD5-2529-4790-BB84-5BE62DCE1976}" type="presParOf" srcId="{03194A82-C443-B248-AB7E-7E1E4C463004}" destId="{86FB5601-90E9-A548-8581-FEF281CEFCF8}" srcOrd="4" destOrd="0" presId="urn:microsoft.com/office/officeart/2005/8/layout/matrix1"/>
    <dgm:cxn modelId="{9635A01C-B116-46B2-B901-14366C86F940}" type="presParOf" srcId="{03194A82-C443-B248-AB7E-7E1E4C463004}" destId="{87C93BE7-D468-A64F-ADE3-322DD7210A2F}" srcOrd="5" destOrd="0" presId="urn:microsoft.com/office/officeart/2005/8/layout/matrix1"/>
    <dgm:cxn modelId="{E5A81400-6E50-48C1-8AC8-320E99A339BB}" type="presParOf" srcId="{03194A82-C443-B248-AB7E-7E1E4C463004}" destId="{81676D0E-5BB1-5B40-993A-AEA46FF803DC}" srcOrd="6" destOrd="0" presId="urn:microsoft.com/office/officeart/2005/8/layout/matrix1"/>
    <dgm:cxn modelId="{D85B0E88-8023-4B16-8235-CAF248B4BD99}" type="presParOf" srcId="{03194A82-C443-B248-AB7E-7E1E4C463004}" destId="{2A95F472-4528-AB40-9D97-6D445173342D}" srcOrd="7" destOrd="0" presId="urn:microsoft.com/office/officeart/2005/8/layout/matrix1"/>
    <dgm:cxn modelId="{D5A12B25-2472-4DFF-A9F3-DBD22D362844}" type="presParOf" srcId="{ED4733BA-9861-9240-B1B1-AFEDC943B273}" destId="{ECCF6B07-20B8-384A-AD8F-5DACBF2E9B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B0F8D-33A7-4548-81D3-4D2A93D05FBA}">
      <dsp:nvSpPr>
        <dsp:cNvPr id="0" name=""/>
        <dsp:cNvSpPr/>
      </dsp:nvSpPr>
      <dsp:spPr>
        <a:xfrm rot="16200000">
          <a:off x="1333500" y="-1333500"/>
          <a:ext cx="3429000" cy="6096000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prewriting</a:t>
          </a:r>
          <a:endParaRPr lang="en-US" sz="4300" kern="1200" dirty="0"/>
        </a:p>
      </dsp:txBody>
      <dsp:txXfrm rot="5400000">
        <a:off x="0" y="0"/>
        <a:ext cx="6096000" cy="2571750"/>
      </dsp:txXfrm>
    </dsp:sp>
    <dsp:sp modelId="{B770A86D-863A-3C4A-8DFF-8BD7D9229771}">
      <dsp:nvSpPr>
        <dsp:cNvPr id="0" name=""/>
        <dsp:cNvSpPr/>
      </dsp:nvSpPr>
      <dsp:spPr>
        <a:xfrm>
          <a:off x="6096000" y="0"/>
          <a:ext cx="6096000" cy="3429000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writing</a:t>
          </a:r>
          <a:endParaRPr lang="en-US" sz="4300" kern="1200" dirty="0"/>
        </a:p>
      </dsp:txBody>
      <dsp:txXfrm>
        <a:off x="6096000" y="0"/>
        <a:ext cx="6096000" cy="2571750"/>
      </dsp:txXfrm>
    </dsp:sp>
    <dsp:sp modelId="{86FB5601-90E9-A548-8581-FEF281CEFCF8}">
      <dsp:nvSpPr>
        <dsp:cNvPr id="0" name=""/>
        <dsp:cNvSpPr/>
      </dsp:nvSpPr>
      <dsp:spPr>
        <a:xfrm rot="10800000">
          <a:off x="0" y="3429000"/>
          <a:ext cx="6096000" cy="3429000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editing / proofreading</a:t>
          </a:r>
          <a:endParaRPr lang="en-US" sz="4300" kern="1200" dirty="0"/>
        </a:p>
      </dsp:txBody>
      <dsp:txXfrm rot="10800000">
        <a:off x="0" y="4286249"/>
        <a:ext cx="6096000" cy="2571750"/>
      </dsp:txXfrm>
    </dsp:sp>
    <dsp:sp modelId="{81676D0E-5BB1-5B40-993A-AEA46FF803DC}">
      <dsp:nvSpPr>
        <dsp:cNvPr id="0" name=""/>
        <dsp:cNvSpPr/>
      </dsp:nvSpPr>
      <dsp:spPr>
        <a:xfrm rot="5400000">
          <a:off x="7429500" y="2095500"/>
          <a:ext cx="3429000" cy="6096000"/>
        </a:xfrm>
        <a:prstGeom prst="round1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rewriting</a:t>
          </a:r>
          <a:endParaRPr lang="en-US" sz="4300" kern="1200" dirty="0"/>
        </a:p>
      </dsp:txBody>
      <dsp:txXfrm rot="-5400000">
        <a:off x="6096000" y="4286249"/>
        <a:ext cx="6096000" cy="2571750"/>
      </dsp:txXfrm>
    </dsp:sp>
    <dsp:sp modelId="{ECCF6B07-20B8-384A-AD8F-5DACBF2E9BB4}">
      <dsp:nvSpPr>
        <dsp:cNvPr id="0" name=""/>
        <dsp:cNvSpPr/>
      </dsp:nvSpPr>
      <dsp:spPr>
        <a:xfrm>
          <a:off x="4267200" y="2571750"/>
          <a:ext cx="3657600" cy="1714500"/>
        </a:xfrm>
        <a:prstGeom prst="roundRect">
          <a:avLst/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writing process</a:t>
          </a:r>
          <a:endParaRPr lang="en-US" sz="4300" kern="1200" dirty="0"/>
        </a:p>
      </dsp:txBody>
      <dsp:txXfrm>
        <a:off x="4350895" y="2655445"/>
        <a:ext cx="3490210" cy="154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5FDFB-0885-4EC4-B008-E831AA400C3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2F80D-5245-4C6E-8697-660DBBA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http://equip.sbts.edu/article/20-tips-to-help-you-finish-your-dissertation/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F80D-5245-4C6E-8697-660DBBA90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https://giphy.com/gifs/thehills-3o6Mblpo7jq1JBaXLi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F80D-5245-4C6E-8697-660DBBA90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https://</a:t>
            </a:r>
            <a:r>
              <a:rPr lang="en-US" dirty="0" err="1" smtClean="0"/>
              <a:t>frontiersinblog.files.wordpress.com</a:t>
            </a:r>
            <a:r>
              <a:rPr lang="en-US" dirty="0" smtClean="0"/>
              <a:t>/2016/09/</a:t>
            </a:r>
            <a:r>
              <a:rPr lang="en-US" dirty="0" err="1" smtClean="0"/>
              <a:t>peer-review.png?w</a:t>
            </a:r>
            <a:r>
              <a:rPr lang="en-US" dirty="0" smtClean="0"/>
              <a:t>=640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F80D-5245-4C6E-8697-660DBBA905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Background: https://</a:t>
            </a:r>
            <a:r>
              <a:rPr lang="en-US" dirty="0" err="1" smtClean="0"/>
              <a:t>www.pexels.com</a:t>
            </a:r>
            <a:r>
              <a:rPr lang="en-US" dirty="0" smtClean="0"/>
              <a:t>/photo/business-identity-blank-stationery-set-on-wood-background-6372/</a:t>
            </a:r>
          </a:p>
          <a:p>
            <a:endParaRPr lang="en-US" dirty="0" smtClean="0"/>
          </a:p>
          <a:p>
            <a:r>
              <a:rPr lang="en-US" dirty="0" smtClean="0"/>
              <a:t>Use multiple media: </a:t>
            </a:r>
          </a:p>
          <a:p>
            <a:r>
              <a:rPr lang="en-US" baseline="0" dirty="0" smtClean="0"/>
              <a:t>   </a:t>
            </a:r>
            <a:r>
              <a:rPr lang="en-US" dirty="0" smtClean="0"/>
              <a:t>phone as recording</a:t>
            </a:r>
            <a:r>
              <a:rPr lang="en-US" baseline="0" dirty="0" smtClean="0"/>
              <a:t> device</a:t>
            </a:r>
          </a:p>
          <a:p>
            <a:r>
              <a:rPr lang="en-US" baseline="0" dirty="0" smtClean="0"/>
              <a:t>   computer/laptop – drive</a:t>
            </a:r>
          </a:p>
          <a:p>
            <a:r>
              <a:rPr lang="en-US" baseline="0" dirty="0" smtClean="0"/>
              <a:t>   journal / paper</a:t>
            </a:r>
          </a:p>
          <a:p>
            <a:r>
              <a:rPr lang="en-US" baseline="0" dirty="0" smtClean="0"/>
              <a:t>   post-its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F80D-5245-4C6E-8697-660DBBA905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https://writing.wisc.edu/Handbook/ReviewofLiterature.html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F80D-5245-4C6E-8697-660DBBA905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https://giphy.com/gifs/cat-trash-writing-l4FGvZY11MtQ92Kt2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F80D-5245-4C6E-8697-660DBBA905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3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5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4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9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5260-A9E2-40D7-A974-5619EF36F7EC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B66-43EC-44C2-8030-407E7230C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8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85" t="40185" r="18703" b="30926"/>
          <a:stretch/>
        </p:blipFill>
        <p:spPr>
          <a:xfrm>
            <a:off x="-1" y="0"/>
            <a:ext cx="122103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35063"/>
            <a:ext cx="12192000" cy="2387600"/>
          </a:xfrm>
        </p:spPr>
        <p:txBody>
          <a:bodyPr anchor="t">
            <a:normAutofit/>
          </a:bodyPr>
          <a:lstStyle/>
          <a:p>
            <a:r>
              <a:rPr lang="en-US" sz="5400" cap="small" spc="500" dirty="0" smtClean="0">
                <a:solidFill>
                  <a:srgbClr val="816D31"/>
                </a:solidFill>
                <a:latin typeface="American Typewriter"/>
                <a:cs typeface="American Typewriter"/>
              </a:rPr>
              <a:t>Writing a literature Review</a:t>
            </a:r>
            <a:endParaRPr lang="en-US" sz="5400" cap="small" spc="500" dirty="0">
              <a:solidFill>
                <a:srgbClr val="816D31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453872"/>
            <a:ext cx="10033000" cy="2642128"/>
          </a:xfrm>
        </p:spPr>
        <p:txBody>
          <a:bodyPr>
            <a:noAutofit/>
          </a:bodyPr>
          <a:lstStyle/>
          <a:p>
            <a:r>
              <a:rPr lang="en-US" spc="500" dirty="0" smtClean="0">
                <a:solidFill>
                  <a:srgbClr val="816D31"/>
                </a:solidFill>
                <a:latin typeface="Times New Roman"/>
                <a:cs typeface="Times New Roman"/>
              </a:rPr>
              <a:t>Kelly Concannon, Ph.D.</a:t>
            </a:r>
          </a:p>
          <a:p>
            <a:r>
              <a:rPr lang="en-US" sz="1400" spc="500" dirty="0" smtClean="0">
                <a:solidFill>
                  <a:srgbClr val="816D31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pc="500" dirty="0" smtClean="0">
                <a:solidFill>
                  <a:srgbClr val="816D31"/>
                </a:solidFill>
                <a:latin typeface="Times New Roman"/>
                <a:cs typeface="Times New Roman"/>
              </a:rPr>
              <a:t>Fischler College of Education </a:t>
            </a:r>
          </a:p>
          <a:p>
            <a:r>
              <a:rPr lang="en-US" spc="500" dirty="0" smtClean="0">
                <a:solidFill>
                  <a:srgbClr val="816D31"/>
                </a:solidFill>
                <a:latin typeface="Times New Roman"/>
                <a:cs typeface="Times New Roman"/>
              </a:rPr>
              <a:t>Summer Institute for Doctoral Students</a:t>
            </a:r>
          </a:p>
          <a:p>
            <a:endParaRPr lang="en-US" sz="1400" spc="500" dirty="0" smtClean="0">
              <a:solidFill>
                <a:srgbClr val="816D31"/>
              </a:solidFill>
              <a:latin typeface="Times New Roman"/>
              <a:cs typeface="Times New Roman"/>
            </a:endParaRPr>
          </a:p>
          <a:p>
            <a:r>
              <a:rPr lang="en-US" spc="500" smtClean="0">
                <a:solidFill>
                  <a:srgbClr val="816D31"/>
                </a:solidFill>
                <a:latin typeface="Times New Roman"/>
                <a:cs typeface="Times New Roman"/>
              </a:rPr>
              <a:t>July12, 2019</a:t>
            </a:r>
            <a:endParaRPr lang="en-US" spc="500" dirty="0">
              <a:solidFill>
                <a:srgbClr val="816D3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53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frame my research?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99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Narrow your research topic through the following approaches: </a:t>
            </a:r>
          </a:p>
          <a:p>
            <a:pPr lvl="1"/>
            <a:endParaRPr lang="en-US" sz="2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Location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Population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Trends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2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7213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latin typeface="+mn-lt"/>
              </a:rPr>
              <a:t>Synthesis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13666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0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Relevant Sources: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5" b="142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your previous work in courses for pertinent materials</a:t>
            </a:r>
          </a:p>
          <a:p>
            <a:endParaRPr lang="en-US" dirty="0"/>
          </a:p>
          <a:p>
            <a:r>
              <a:rPr lang="en-US" dirty="0" smtClean="0"/>
              <a:t>Engage in conversation with colleagues and scholars in your field</a:t>
            </a:r>
          </a:p>
          <a:p>
            <a:endParaRPr lang="en-US" dirty="0"/>
          </a:p>
          <a:p>
            <a:r>
              <a:rPr lang="en-US" dirty="0" smtClean="0"/>
              <a:t>Make an appointment with a librarian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Tips for Engaging with Sources:</a:t>
            </a:r>
            <a:br>
              <a:rPr lang="en-US" b="1" i="1" dirty="0"/>
            </a:b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137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Trace the argument through a map/outline/bulleted </a:t>
            </a:r>
            <a:r>
              <a:rPr lang="en-US" dirty="0" smtClean="0"/>
              <a:t>list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3-5 key words from the </a:t>
            </a:r>
            <a:r>
              <a:rPr lang="en-US" dirty="0" smtClean="0"/>
              <a:t>text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methods—what evidence is used?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rhetorical strategies are incorporated?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does the scholar position her/ himself</a:t>
            </a:r>
            <a:r>
              <a:rPr lang="en-US" dirty="0" smtClean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does the evidence contribute to the overarching claim?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Analysis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Outlines the main argument of the text</a:t>
            </a:r>
          </a:p>
          <a:p>
            <a:pPr lvl="1"/>
            <a:r>
              <a:rPr lang="en-US" dirty="0" smtClean="0"/>
              <a:t>Provide a 1 sentence thesis</a:t>
            </a:r>
          </a:p>
          <a:p>
            <a:pPr lvl="1"/>
            <a:r>
              <a:rPr lang="en-US" dirty="0" smtClean="0"/>
              <a:t>Effectively introduce the text (include pertinent defining information)</a:t>
            </a:r>
          </a:p>
          <a:p>
            <a:pPr lvl="1"/>
            <a:r>
              <a:rPr lang="en-US" dirty="0" smtClean="0"/>
              <a:t>Include important data but omit minor points</a:t>
            </a:r>
          </a:p>
          <a:p>
            <a:pPr lvl="1"/>
            <a:r>
              <a:rPr lang="en-US" dirty="0" smtClean="0"/>
              <a:t>Omit your ideas, thoughts, personal opinions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Identifies patterns in the text</a:t>
            </a:r>
          </a:p>
          <a:p>
            <a:pPr lvl="1"/>
            <a:r>
              <a:rPr lang="en-US" dirty="0" smtClean="0"/>
              <a:t>Look for the underlying structure of the text</a:t>
            </a:r>
          </a:p>
          <a:p>
            <a:pPr lvl="1"/>
            <a:r>
              <a:rPr lang="en-US" dirty="0" smtClean="0"/>
              <a:t>Select elements of the text that are most useful to your work</a:t>
            </a:r>
          </a:p>
          <a:p>
            <a:pPr lvl="1"/>
            <a:r>
              <a:rPr lang="en-US" dirty="0" smtClean="0"/>
              <a:t>Narrow your focus</a:t>
            </a:r>
          </a:p>
          <a:p>
            <a:pPr lvl="1"/>
            <a:r>
              <a:rPr lang="en-US" dirty="0" smtClean="0"/>
              <a:t>Focus on how, what, and why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2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7135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organizing materials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37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System for Keeping your Materials Organized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62038" cy="4351338"/>
          </a:xfrm>
        </p:spPr>
        <p:txBody>
          <a:bodyPr/>
          <a:lstStyle/>
          <a:p>
            <a:r>
              <a:rPr lang="en-US" dirty="0"/>
              <a:t>Identify areas of your text where you agree/disagree, etc.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Identify Trends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Time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Methodologies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38" y="224203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2666"/>
            <a:ext cx="12192001" cy="62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207" y="-16782"/>
            <a:ext cx="9723834" cy="6938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8340" y="1587384"/>
            <a:ext cx="46039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adley Hand Bold"/>
                <a:cs typeface="Bradley Hand Bold"/>
              </a:rPr>
              <a:t>Find your Focus </a:t>
            </a:r>
          </a:p>
          <a:p>
            <a:pPr algn="ctr"/>
            <a:endParaRPr lang="en-US" sz="1200" dirty="0" smtClean="0">
              <a:latin typeface="Bradley Hand Bold"/>
              <a:cs typeface="Bradley Hand Bold"/>
            </a:endParaRPr>
          </a:p>
          <a:p>
            <a:pPr marL="742950" indent="-404813">
              <a:buFont typeface="Arial"/>
              <a:buChar char="•"/>
            </a:pPr>
            <a:r>
              <a:rPr lang="en-US" sz="3600" dirty="0" smtClean="0">
                <a:latin typeface="Bradley Hand Bold"/>
                <a:cs typeface="Bradley Hand Bold"/>
              </a:rPr>
              <a:t>Questions </a:t>
            </a:r>
          </a:p>
          <a:p>
            <a:pPr marL="742950" indent="-404813">
              <a:buFont typeface="Arial"/>
              <a:buChar char="•"/>
            </a:pPr>
            <a:r>
              <a:rPr lang="en-US" sz="3600" dirty="0" smtClean="0">
                <a:latin typeface="Bradley Hand Bold"/>
                <a:cs typeface="Bradley Hand Bold"/>
              </a:rPr>
              <a:t>Gaps </a:t>
            </a:r>
          </a:p>
          <a:p>
            <a:pPr marL="742950" indent="-404813">
              <a:buFont typeface="Arial"/>
              <a:buChar char="•"/>
            </a:pPr>
            <a:r>
              <a:rPr lang="en-US" sz="3600" dirty="0" smtClean="0">
                <a:latin typeface="Bradley Hand Bold"/>
                <a:cs typeface="Bradley Hand Bold"/>
              </a:rPr>
              <a:t>Disconnects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Writing a </a:t>
            </a:r>
            <a:r>
              <a:rPr lang="en-US" b="1" dirty="0"/>
              <a:t>L</a:t>
            </a:r>
            <a:r>
              <a:rPr lang="en-US" b="1" dirty="0" smtClean="0"/>
              <a:t>iterature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359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This workshop will engage participants in activities designed to help them begin writing their </a:t>
            </a:r>
            <a:r>
              <a:rPr lang="en-US" sz="4000" dirty="0" smtClean="0"/>
              <a:t>literature reviews.</a:t>
            </a:r>
            <a:r>
              <a:rPr lang="en-US" sz="4000" dirty="0"/>
              <a:t> 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Topics </a:t>
            </a:r>
            <a:r>
              <a:rPr lang="en-US" sz="4000" dirty="0"/>
              <a:t>will </a:t>
            </a:r>
            <a:r>
              <a:rPr lang="en-US" sz="4000" dirty="0" smtClean="0"/>
              <a:t>include:</a:t>
            </a:r>
          </a:p>
          <a:p>
            <a:r>
              <a:rPr lang="en-US" sz="4000" dirty="0" smtClean="0"/>
              <a:t> Narrowing focus, clarifying purpose, organization, summary, and synthesis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70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1844834"/>
            <a:ext cx="6467856" cy="4312920"/>
          </a:xfrm>
        </p:spPr>
      </p:pic>
    </p:spTree>
    <p:extLst>
      <p:ext uri="{BB962C8B-B14F-4D97-AF65-F5344CB8AC3E}">
        <p14:creationId xmlns:p14="http://schemas.microsoft.com/office/powerpoint/2010/main" val="34540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your Literature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</a:t>
            </a:r>
          </a:p>
          <a:p>
            <a:pPr lvl="1"/>
            <a:r>
              <a:rPr lang="en-US" dirty="0" smtClean="0"/>
              <a:t>Outline your Point of Inquiry</a:t>
            </a:r>
          </a:p>
          <a:p>
            <a:pPr lvl="1"/>
            <a:r>
              <a:rPr lang="en-US" dirty="0" smtClean="0"/>
              <a:t>Identify the gap in the research that you will be responding to</a:t>
            </a:r>
          </a:p>
          <a:p>
            <a:pPr lvl="1"/>
            <a:r>
              <a:rPr lang="en-US" dirty="0" smtClean="0"/>
              <a:t>Establish your rationale for reviewing this literature and how it will be evaluated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Body </a:t>
            </a:r>
          </a:p>
          <a:p>
            <a:pPr lvl="1"/>
            <a:r>
              <a:rPr lang="en-US" dirty="0" smtClean="0"/>
              <a:t>Create a summary of each source</a:t>
            </a:r>
          </a:p>
          <a:p>
            <a:pPr lvl="1"/>
            <a:r>
              <a:rPr lang="en-US" dirty="0" smtClean="0"/>
              <a:t>Identify topic sentences</a:t>
            </a:r>
          </a:p>
          <a:p>
            <a:pPr lvl="1"/>
            <a:r>
              <a:rPr lang="en-US" dirty="0" smtClean="0"/>
              <a:t>Create links amongst sources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 </a:t>
            </a:r>
          </a:p>
          <a:p>
            <a:pPr lvl="1"/>
            <a:r>
              <a:rPr lang="en-US" dirty="0" smtClean="0"/>
              <a:t>Evaluate how these sources contribute to your thinking about the topic</a:t>
            </a:r>
          </a:p>
          <a:p>
            <a:pPr lvl="1"/>
            <a:r>
              <a:rPr lang="en-US" dirty="0" smtClean="0"/>
              <a:t>Explicitly  identify how your point of inquiry relates to the sources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194" y="245659"/>
            <a:ext cx="2811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revise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245659"/>
            <a:ext cx="11668124" cy="6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2695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3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333" y="487025"/>
            <a:ext cx="584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i="0" dirty="0" smtClean="0">
                <a:solidFill>
                  <a:srgbClr val="010101"/>
                </a:solidFill>
                <a:effectLst/>
                <a:latin typeface="Sentinel SSm A"/>
              </a:rPr>
              <a:t>Understand your writing and research processes:</a:t>
            </a:r>
          </a:p>
          <a:p>
            <a:pPr marL="571500" indent="-571500">
              <a:buFont typeface="Arial"/>
              <a:buChar char="•"/>
            </a:pPr>
            <a:endParaRPr lang="en-US" sz="3600" b="1" i="0" dirty="0" smtClean="0">
              <a:solidFill>
                <a:srgbClr val="010101"/>
              </a:solidFill>
              <a:effectLst/>
              <a:latin typeface="Sentinel SSm 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b="0" i="0" dirty="0" smtClean="0">
                <a:solidFill>
                  <a:srgbClr val="010101"/>
                </a:solidFill>
                <a:effectLst/>
                <a:latin typeface="Sentinel SSm A"/>
              </a:rPr>
              <a:t>How much time do you designate to reading?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10101"/>
                </a:solidFill>
                <a:latin typeface="Sentinel SSm A"/>
              </a:rPr>
              <a:t>How much time do you designate to writing? </a:t>
            </a:r>
            <a:r>
              <a:rPr lang="en-US" sz="3600" b="0" i="0" dirty="0" smtClean="0">
                <a:solidFill>
                  <a:srgbClr val="010101"/>
                </a:solidFill>
                <a:effectLst/>
                <a:latin typeface="Sentinel SSm A"/>
              </a:rPr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10101"/>
                </a:solidFill>
                <a:latin typeface="Sentinel SSm A"/>
              </a:rPr>
              <a:t>What kind of environment do you need? </a:t>
            </a:r>
            <a:r>
              <a:rPr lang="en-US" sz="3600" b="1" dirty="0" smtClean="0">
                <a:solidFill>
                  <a:srgbClr val="010101"/>
                </a:solidFill>
                <a:latin typeface="Sentinel SSm A"/>
              </a:rPr>
              <a:t> </a:t>
            </a:r>
          </a:p>
          <a:p>
            <a:pPr marL="571500" indent="-571500">
              <a:buFont typeface="Arial"/>
              <a:buChar char="•"/>
            </a:pPr>
            <a:endParaRPr lang="en-US" sz="2400" b="1" dirty="0">
              <a:solidFill>
                <a:srgbClr val="010101"/>
              </a:solidFill>
              <a:latin typeface="Sentinel SSm A"/>
            </a:endParaRPr>
          </a:p>
          <a:p>
            <a:endParaRPr lang="en-US" sz="3600" dirty="0"/>
          </a:p>
        </p:txBody>
      </p:sp>
      <p:pic>
        <p:nvPicPr>
          <p:cNvPr id="5" name="Picture 4" descr="giphy (2) 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524" y="0"/>
            <a:ext cx="6139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6" y="0"/>
            <a:ext cx="1210300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s</a:t>
            </a:r>
            <a:r>
              <a:rPr lang="en-US" sz="9600" dirty="0" smtClean="0"/>
              <a:t>et blocks of time</a:t>
            </a:r>
            <a:r>
              <a:rPr lang="en-US" sz="7200" baseline="30000" dirty="0" smtClean="0"/>
              <a:t>*</a:t>
            </a:r>
            <a:endParaRPr lang="en-US" sz="7200" baseline="30000" dirty="0"/>
          </a:p>
        </p:txBody>
      </p:sp>
    </p:spTree>
    <p:extLst>
      <p:ext uri="{BB962C8B-B14F-4D97-AF65-F5344CB8AC3E}">
        <p14:creationId xmlns:p14="http://schemas.microsoft.com/office/powerpoint/2010/main" val="35266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97211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/>
              <a:t>Defining a Literature Review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120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Literature Review?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3591" cy="4351338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piece of writing, the literature review must be defined by a guiding concept (e.g., your research objective, the problem or issue you are discussing, or your argumentative thesis).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literature review is not a description, but rather is both a summary and an analysis of outside materials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literature review points to gaps/inconsistencies </a:t>
            </a:r>
            <a:endParaRPr lang="en-US" dirty="0"/>
          </a:p>
          <a:p>
            <a:endParaRPr lang="en-US" dirty="0"/>
          </a:p>
          <a:p>
            <a:pPr lvl="0"/>
            <a:endParaRPr lang="en-US" b="1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71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Defining Parts of a Literature Review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0"/>
            <a:r>
              <a:rPr lang="en-US" b="1" dirty="0"/>
              <a:t>A </a:t>
            </a:r>
            <a:r>
              <a:rPr lang="en-US" b="1" dirty="0" smtClean="0"/>
              <a:t>Literature </a:t>
            </a:r>
            <a:r>
              <a:rPr lang="en-US" b="1" dirty="0"/>
              <a:t>R</a:t>
            </a:r>
            <a:r>
              <a:rPr lang="en-US" b="1" dirty="0" smtClean="0"/>
              <a:t>eview </a:t>
            </a:r>
            <a:r>
              <a:rPr lang="en-US" b="1" dirty="0"/>
              <a:t>must do </a:t>
            </a:r>
            <a:r>
              <a:rPr lang="en-US" b="1" dirty="0" smtClean="0"/>
              <a:t>the following things:</a:t>
            </a:r>
            <a:endParaRPr lang="en-US" sz="1200" dirty="0"/>
          </a:p>
          <a:p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Frame an overall point of inquiry/ research question</a:t>
            </a:r>
            <a:r>
              <a:rPr lang="en-US" dirty="0"/>
              <a:t>; </a:t>
            </a:r>
            <a:endParaRPr lang="en-US" dirty="0" smtClean="0"/>
          </a:p>
          <a:p>
            <a:pPr lvl="1"/>
            <a:endParaRPr lang="en-US" sz="1200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ynthesize </a:t>
            </a:r>
            <a:r>
              <a:rPr lang="en-US" dirty="0">
                <a:solidFill>
                  <a:srgbClr val="C00000"/>
                </a:solidFill>
              </a:rPr>
              <a:t>results into a summary of what is and is not known</a:t>
            </a:r>
            <a:r>
              <a:rPr lang="en-US" dirty="0"/>
              <a:t>; </a:t>
            </a:r>
            <a:endParaRPr lang="en-US" dirty="0" smtClean="0"/>
          </a:p>
          <a:p>
            <a:pPr lvl="1"/>
            <a:endParaRPr lang="en-US" sz="1200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dentify </a:t>
            </a:r>
            <a:r>
              <a:rPr lang="en-US" dirty="0">
                <a:solidFill>
                  <a:srgbClr val="7030A0"/>
                </a:solidFill>
              </a:rPr>
              <a:t>gaps/ disconnects in the literature</a:t>
            </a:r>
            <a:r>
              <a:rPr lang="en-US" dirty="0"/>
              <a:t>; and finally, </a:t>
            </a:r>
            <a:endParaRPr lang="en-US" dirty="0" smtClean="0"/>
          </a:p>
          <a:p>
            <a:pPr lvl="1"/>
            <a:endParaRPr lang="en-US" sz="1200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ormulate </a:t>
            </a:r>
            <a:r>
              <a:rPr lang="en-US" dirty="0">
                <a:solidFill>
                  <a:schemeClr val="accent2"/>
                </a:solidFill>
              </a:rPr>
              <a:t>questions that need further research 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4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0522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/>
              <a:t>Framing your Point of Inquiry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029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549</Words>
  <Application>Microsoft Office PowerPoint</Application>
  <PresentationFormat>Widescreen</PresentationFormat>
  <Paragraphs>130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American Typewriter</vt:lpstr>
      <vt:lpstr>Arial</vt:lpstr>
      <vt:lpstr>Bradley Hand Bold</vt:lpstr>
      <vt:lpstr>Calibri</vt:lpstr>
      <vt:lpstr>Calibri Light</vt:lpstr>
      <vt:lpstr>Sentinel SSm A</vt:lpstr>
      <vt:lpstr>Times New Roman</vt:lpstr>
      <vt:lpstr>Office Theme</vt:lpstr>
      <vt:lpstr>Writing a literature Review</vt:lpstr>
      <vt:lpstr>Writing a Literature Review </vt:lpstr>
      <vt:lpstr>PowerPoint Presentation</vt:lpstr>
      <vt:lpstr>PowerPoint Presentation</vt:lpstr>
      <vt:lpstr>PowerPoint Presentation</vt:lpstr>
      <vt:lpstr>PowerPoint Presentation</vt:lpstr>
      <vt:lpstr>What is a Literature Review? </vt:lpstr>
      <vt:lpstr>Defining Parts of a Literature Review </vt:lpstr>
      <vt:lpstr>PowerPoint Presentation</vt:lpstr>
      <vt:lpstr>How do I frame my research? </vt:lpstr>
      <vt:lpstr>Synthesis </vt:lpstr>
      <vt:lpstr>Locate Relevant Sources: </vt:lpstr>
      <vt:lpstr>Tips for Engaging with Sources: </vt:lpstr>
      <vt:lpstr>Summary and Analysis </vt:lpstr>
      <vt:lpstr>PowerPoint Presentation</vt:lpstr>
      <vt:lpstr>PowerPoint Presentation</vt:lpstr>
      <vt:lpstr>Create a System for Keeping your Materials Organized </vt:lpstr>
      <vt:lpstr>PowerPoint Presentation</vt:lpstr>
      <vt:lpstr>PowerPoint Presentation</vt:lpstr>
      <vt:lpstr>Start Writing</vt:lpstr>
      <vt:lpstr>Elements of your Literature Review </vt:lpstr>
      <vt:lpstr>PowerPoint Presentation</vt:lpstr>
    </vt:vector>
  </TitlesOfParts>
  <Company>Nova Southeastern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the Dissertation the Write Way</dc:title>
  <dc:creator>Kevin Dvorak</dc:creator>
  <cp:lastModifiedBy>Kelly Anne Concannon Mannise</cp:lastModifiedBy>
  <cp:revision>49</cp:revision>
  <dcterms:created xsi:type="dcterms:W3CDTF">2017-06-27T14:40:05Z</dcterms:created>
  <dcterms:modified xsi:type="dcterms:W3CDTF">2019-07-09T17:09:00Z</dcterms:modified>
</cp:coreProperties>
</file>