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791" r:id="rId1"/>
  </p:sldMasterIdLst>
  <p:notesMasterIdLst>
    <p:notesMasterId r:id="rId20"/>
  </p:notesMasterIdLst>
  <p:handoutMasterIdLst>
    <p:handoutMasterId r:id="rId21"/>
  </p:handoutMasterIdLst>
  <p:sldIdLst>
    <p:sldId id="388" r:id="rId2"/>
    <p:sldId id="432" r:id="rId3"/>
    <p:sldId id="452" r:id="rId4"/>
    <p:sldId id="451" r:id="rId5"/>
    <p:sldId id="440" r:id="rId6"/>
    <p:sldId id="441" r:id="rId7"/>
    <p:sldId id="429" r:id="rId8"/>
    <p:sldId id="454" r:id="rId9"/>
    <p:sldId id="455" r:id="rId10"/>
    <p:sldId id="456" r:id="rId11"/>
    <p:sldId id="457" r:id="rId12"/>
    <p:sldId id="363" r:id="rId13"/>
    <p:sldId id="418" r:id="rId14"/>
    <p:sldId id="443" r:id="rId15"/>
    <p:sldId id="459" r:id="rId16"/>
    <p:sldId id="448" r:id="rId17"/>
    <p:sldId id="449" r:id="rId18"/>
    <p:sldId id="45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wira" initials="g" lastIdx="3" clrIdx="0"/>
  <p:cmAuthor id="1" name="David Weintraub" initials="DW" lastIdx="23" clrIdx="1">
    <p:extLst>
      <p:ext uri="{19B8F6BF-5375-455C-9EA6-DF929625EA0E}">
        <p15:presenceInfo xmlns:p15="http://schemas.microsoft.com/office/powerpoint/2012/main" userId="David Weintraub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53" autoAdjust="0"/>
    <p:restoredTop sz="98746" autoAdjust="0"/>
  </p:normalViewPr>
  <p:slideViewPr>
    <p:cSldViewPr>
      <p:cViewPr varScale="1">
        <p:scale>
          <a:sx n="68" d="100"/>
          <a:sy n="68" d="100"/>
        </p:scale>
        <p:origin x="789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1368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40F15C-946B-4695-B222-62D6A6CDD365}" type="doc">
      <dgm:prSet loTypeId="urn:microsoft.com/office/officeart/2005/8/layout/bProcess3" loCatId="process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en-US"/>
        </a:p>
      </dgm:t>
    </dgm:pt>
    <dgm:pt modelId="{C95CF552-8503-4037-A7D5-3FD1A54B9B65}">
      <dgm:prSet phldrT="[Text]"/>
      <dgm:spPr/>
      <dgm:t>
        <a:bodyPr/>
        <a:lstStyle/>
        <a:p>
          <a:r>
            <a:rPr lang="en-US" dirty="0" smtClean="0"/>
            <a:t>DISR 8966 – Prospectus</a:t>
          </a:r>
        </a:p>
        <a:p>
          <a:r>
            <a:rPr lang="en-US" dirty="0" smtClean="0"/>
            <a:t>Chapters 1 and 2 (abbreviate lit review)</a:t>
          </a:r>
        </a:p>
        <a:p>
          <a:r>
            <a:rPr lang="en-US" dirty="0" smtClean="0"/>
            <a:t>Benchmark 1</a:t>
          </a:r>
          <a:endParaRPr lang="en-US" dirty="0"/>
        </a:p>
      </dgm:t>
    </dgm:pt>
    <dgm:pt modelId="{CBCF5AA2-19BD-4730-852B-626AED427149}" type="parTrans" cxnId="{E4855FC2-B5B5-493A-9683-F6455F75CAC7}">
      <dgm:prSet/>
      <dgm:spPr/>
      <dgm:t>
        <a:bodyPr/>
        <a:lstStyle/>
        <a:p>
          <a:endParaRPr lang="en-US"/>
        </a:p>
      </dgm:t>
    </dgm:pt>
    <dgm:pt modelId="{6CBBF401-8400-4F33-AE20-8CE9EC0BF4D4}" type="sibTrans" cxnId="{E4855FC2-B5B5-493A-9683-F6455F75CAC7}">
      <dgm:prSet/>
      <dgm:spPr/>
      <dgm:t>
        <a:bodyPr/>
        <a:lstStyle/>
        <a:p>
          <a:endParaRPr lang="en-US"/>
        </a:p>
      </dgm:t>
    </dgm:pt>
    <dgm:pt modelId="{25CA3B46-175E-4A9F-9F7F-B77B82A39A8B}">
      <dgm:prSet phldrT="[Text]"/>
      <dgm:spPr/>
      <dgm:t>
        <a:bodyPr/>
        <a:lstStyle/>
        <a:p>
          <a:r>
            <a:rPr lang="en-US" dirty="0" smtClean="0"/>
            <a:t>DISR 8967 – Proposal - Chapters 1 and 2 (exhaustive lit review)</a:t>
          </a:r>
        </a:p>
        <a:p>
          <a:r>
            <a:rPr lang="en-US" dirty="0" smtClean="0"/>
            <a:t>Benchmark 2</a:t>
          </a:r>
          <a:endParaRPr lang="en-US" dirty="0"/>
        </a:p>
      </dgm:t>
    </dgm:pt>
    <dgm:pt modelId="{45751CDD-28FE-4A76-AB9E-EB2E8DF6C565}" type="parTrans" cxnId="{1139BF6E-9637-442B-A2D5-A4C25C972B21}">
      <dgm:prSet/>
      <dgm:spPr/>
      <dgm:t>
        <a:bodyPr/>
        <a:lstStyle/>
        <a:p>
          <a:endParaRPr lang="en-US"/>
        </a:p>
      </dgm:t>
    </dgm:pt>
    <dgm:pt modelId="{1A5A08CF-5C36-47CB-9623-64B2FAD852FC}" type="sibTrans" cxnId="{1139BF6E-9637-442B-A2D5-A4C25C972B21}">
      <dgm:prSet/>
      <dgm:spPr/>
      <dgm:t>
        <a:bodyPr/>
        <a:lstStyle/>
        <a:p>
          <a:endParaRPr lang="en-US"/>
        </a:p>
      </dgm:t>
    </dgm:pt>
    <dgm:pt modelId="{1B25A25E-04B4-4ECB-B821-F1DA159D5337}">
      <dgm:prSet phldrT="[Text]"/>
      <dgm:spPr/>
      <dgm:t>
        <a:bodyPr/>
        <a:lstStyle/>
        <a:p>
          <a:r>
            <a:rPr lang="en-US" dirty="0" smtClean="0"/>
            <a:t>DISR 8968 – Proposal – Chapters 1-3 with IRB approval</a:t>
          </a:r>
        </a:p>
        <a:p>
          <a:r>
            <a:rPr lang="en-US" dirty="0" smtClean="0"/>
            <a:t>Benchmark 3</a:t>
          </a:r>
          <a:endParaRPr lang="en-US" dirty="0"/>
        </a:p>
      </dgm:t>
    </dgm:pt>
    <dgm:pt modelId="{8525FE31-01B2-46D9-8E2C-7359460BA303}" type="parTrans" cxnId="{2C1D0503-CB1B-4875-98B9-372BEC1E0108}">
      <dgm:prSet/>
      <dgm:spPr/>
      <dgm:t>
        <a:bodyPr/>
        <a:lstStyle/>
        <a:p>
          <a:endParaRPr lang="en-US"/>
        </a:p>
      </dgm:t>
    </dgm:pt>
    <dgm:pt modelId="{EF277F53-6958-4844-ADF1-5D31A857EA0D}" type="sibTrans" cxnId="{2C1D0503-CB1B-4875-98B9-372BEC1E0108}">
      <dgm:prSet/>
      <dgm:spPr/>
      <dgm:t>
        <a:bodyPr/>
        <a:lstStyle/>
        <a:p>
          <a:endParaRPr lang="en-US"/>
        </a:p>
      </dgm:t>
    </dgm:pt>
    <dgm:pt modelId="{92450AFC-D588-4312-A88D-EC0EE9D39145}">
      <dgm:prSet phldrT="[Text]"/>
      <dgm:spPr/>
      <dgm:t>
        <a:bodyPr/>
        <a:lstStyle/>
        <a:p>
          <a:r>
            <a:rPr lang="en-US" dirty="0" smtClean="0"/>
            <a:t>DISR 8969 – Dissertation Final Report of all chapters</a:t>
          </a:r>
        </a:p>
        <a:p>
          <a:r>
            <a:rPr lang="en-US" dirty="0" smtClean="0"/>
            <a:t> with Final Format Report</a:t>
          </a:r>
        </a:p>
        <a:p>
          <a:r>
            <a:rPr lang="en-US" dirty="0" smtClean="0"/>
            <a:t>Benchmark 4</a:t>
          </a:r>
          <a:endParaRPr lang="en-US" dirty="0"/>
        </a:p>
      </dgm:t>
    </dgm:pt>
    <dgm:pt modelId="{F39B5F10-C72C-4798-AC7C-92C89C6F7083}" type="parTrans" cxnId="{28FAE269-B433-46BD-ADA7-CBE58E351E97}">
      <dgm:prSet/>
      <dgm:spPr/>
      <dgm:t>
        <a:bodyPr/>
        <a:lstStyle/>
        <a:p>
          <a:endParaRPr lang="en-US"/>
        </a:p>
      </dgm:t>
    </dgm:pt>
    <dgm:pt modelId="{0EA85AFD-299F-49E8-B3D1-392F52842DE8}" type="sibTrans" cxnId="{28FAE269-B433-46BD-ADA7-CBE58E351E97}">
      <dgm:prSet/>
      <dgm:spPr/>
      <dgm:t>
        <a:bodyPr/>
        <a:lstStyle/>
        <a:p>
          <a:endParaRPr lang="en-US"/>
        </a:p>
      </dgm:t>
    </dgm:pt>
    <dgm:pt modelId="{EAEC9FBE-749B-48E5-9451-E37B56C2FEC9}" type="pres">
      <dgm:prSet presAssocID="{A340F15C-946B-4695-B222-62D6A6CDD36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B56B2E6-7E78-448B-91A5-0BC697C15BC9}" type="pres">
      <dgm:prSet presAssocID="{C95CF552-8503-4037-A7D5-3FD1A54B9B65}" presName="node" presStyleLbl="node1" presStyleIdx="0" presStyleCnt="4" custLinFactNeighborX="4162" custLinFactNeighborY="36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35FAD1-F197-4B74-85F2-09E1DF830AC9}" type="pres">
      <dgm:prSet presAssocID="{6CBBF401-8400-4F33-AE20-8CE9EC0BF4D4}" presName="sibTrans" presStyleLbl="sibTrans1D1" presStyleIdx="0" presStyleCnt="3"/>
      <dgm:spPr/>
      <dgm:t>
        <a:bodyPr/>
        <a:lstStyle/>
        <a:p>
          <a:endParaRPr lang="en-US"/>
        </a:p>
      </dgm:t>
    </dgm:pt>
    <dgm:pt modelId="{E6EADED8-4A59-4506-A140-A597AA2772A8}" type="pres">
      <dgm:prSet presAssocID="{6CBBF401-8400-4F33-AE20-8CE9EC0BF4D4}" presName="connectorText" presStyleLbl="sibTrans1D1" presStyleIdx="0" presStyleCnt="3"/>
      <dgm:spPr/>
      <dgm:t>
        <a:bodyPr/>
        <a:lstStyle/>
        <a:p>
          <a:endParaRPr lang="en-US"/>
        </a:p>
      </dgm:t>
    </dgm:pt>
    <dgm:pt modelId="{9713CB10-C532-487C-8EB3-58FDAC5366D5}" type="pres">
      <dgm:prSet presAssocID="{25CA3B46-175E-4A9F-9F7F-B77B82A39A8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CD14A1-94B1-4CC5-B589-9C988111EBAB}" type="pres">
      <dgm:prSet presAssocID="{1A5A08CF-5C36-47CB-9623-64B2FAD852FC}" presName="sibTrans" presStyleLbl="sibTrans1D1" presStyleIdx="1" presStyleCnt="3"/>
      <dgm:spPr/>
      <dgm:t>
        <a:bodyPr/>
        <a:lstStyle/>
        <a:p>
          <a:endParaRPr lang="en-US"/>
        </a:p>
      </dgm:t>
    </dgm:pt>
    <dgm:pt modelId="{F216B64E-BC18-4056-B452-62A268EC918E}" type="pres">
      <dgm:prSet presAssocID="{1A5A08CF-5C36-47CB-9623-64B2FAD852FC}" presName="connectorText" presStyleLbl="sibTrans1D1" presStyleIdx="1" presStyleCnt="3"/>
      <dgm:spPr/>
      <dgm:t>
        <a:bodyPr/>
        <a:lstStyle/>
        <a:p>
          <a:endParaRPr lang="en-US"/>
        </a:p>
      </dgm:t>
    </dgm:pt>
    <dgm:pt modelId="{2FC62735-5D49-4045-9AF2-F6AC2D1AADB1}" type="pres">
      <dgm:prSet presAssocID="{1B25A25E-04B4-4ECB-B821-F1DA159D5337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F45FEF-F939-4774-B55E-449A81B8C688}" type="pres">
      <dgm:prSet presAssocID="{EF277F53-6958-4844-ADF1-5D31A857EA0D}" presName="sibTrans" presStyleLbl="sibTrans1D1" presStyleIdx="2" presStyleCnt="3"/>
      <dgm:spPr/>
      <dgm:t>
        <a:bodyPr/>
        <a:lstStyle/>
        <a:p>
          <a:endParaRPr lang="en-US"/>
        </a:p>
      </dgm:t>
    </dgm:pt>
    <dgm:pt modelId="{1AB25E76-2FFE-4B16-8348-14FEF2123D36}" type="pres">
      <dgm:prSet presAssocID="{EF277F53-6958-4844-ADF1-5D31A857EA0D}" presName="connectorText" presStyleLbl="sibTrans1D1" presStyleIdx="2" presStyleCnt="3"/>
      <dgm:spPr/>
      <dgm:t>
        <a:bodyPr/>
        <a:lstStyle/>
        <a:p>
          <a:endParaRPr lang="en-US"/>
        </a:p>
      </dgm:t>
    </dgm:pt>
    <dgm:pt modelId="{2C3BAC5D-FBC2-4F56-A406-1653B5B78ECD}" type="pres">
      <dgm:prSet presAssocID="{92450AFC-D588-4312-A88D-EC0EE9D3914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4970EA-F424-4526-A5B3-BE6533A8BC2B}" type="presOf" srcId="{1A5A08CF-5C36-47CB-9623-64B2FAD852FC}" destId="{F216B64E-BC18-4056-B452-62A268EC918E}" srcOrd="1" destOrd="0" presId="urn:microsoft.com/office/officeart/2005/8/layout/bProcess3"/>
    <dgm:cxn modelId="{E4855FC2-B5B5-493A-9683-F6455F75CAC7}" srcId="{A340F15C-946B-4695-B222-62D6A6CDD365}" destId="{C95CF552-8503-4037-A7D5-3FD1A54B9B65}" srcOrd="0" destOrd="0" parTransId="{CBCF5AA2-19BD-4730-852B-626AED427149}" sibTransId="{6CBBF401-8400-4F33-AE20-8CE9EC0BF4D4}"/>
    <dgm:cxn modelId="{2E6CDAA1-9A4A-4F84-B3C1-1E2049760AD3}" type="presOf" srcId="{A340F15C-946B-4695-B222-62D6A6CDD365}" destId="{EAEC9FBE-749B-48E5-9451-E37B56C2FEC9}" srcOrd="0" destOrd="0" presId="urn:microsoft.com/office/officeart/2005/8/layout/bProcess3"/>
    <dgm:cxn modelId="{FA49C9DF-890B-46B7-A8F2-B755D3D6CD99}" type="presOf" srcId="{6CBBF401-8400-4F33-AE20-8CE9EC0BF4D4}" destId="{E6EADED8-4A59-4506-A140-A597AA2772A8}" srcOrd="1" destOrd="0" presId="urn:microsoft.com/office/officeart/2005/8/layout/bProcess3"/>
    <dgm:cxn modelId="{E8BFAD20-92BB-48A1-9368-24A28E4A679B}" type="presOf" srcId="{92450AFC-D588-4312-A88D-EC0EE9D39145}" destId="{2C3BAC5D-FBC2-4F56-A406-1653B5B78ECD}" srcOrd="0" destOrd="0" presId="urn:microsoft.com/office/officeart/2005/8/layout/bProcess3"/>
    <dgm:cxn modelId="{2C1D0503-CB1B-4875-98B9-372BEC1E0108}" srcId="{A340F15C-946B-4695-B222-62D6A6CDD365}" destId="{1B25A25E-04B4-4ECB-B821-F1DA159D5337}" srcOrd="2" destOrd="0" parTransId="{8525FE31-01B2-46D9-8E2C-7359460BA303}" sibTransId="{EF277F53-6958-4844-ADF1-5D31A857EA0D}"/>
    <dgm:cxn modelId="{8C7970E7-0252-4ACC-9F64-1D0959614EAA}" type="presOf" srcId="{6CBBF401-8400-4F33-AE20-8CE9EC0BF4D4}" destId="{6735FAD1-F197-4B74-85F2-09E1DF830AC9}" srcOrd="0" destOrd="0" presId="urn:microsoft.com/office/officeart/2005/8/layout/bProcess3"/>
    <dgm:cxn modelId="{FC599554-4AE4-49CF-87E9-088E5469ECC0}" type="presOf" srcId="{1B25A25E-04B4-4ECB-B821-F1DA159D5337}" destId="{2FC62735-5D49-4045-9AF2-F6AC2D1AADB1}" srcOrd="0" destOrd="0" presId="urn:microsoft.com/office/officeart/2005/8/layout/bProcess3"/>
    <dgm:cxn modelId="{E021C25D-C30D-477E-8F8B-978E40023661}" type="presOf" srcId="{1A5A08CF-5C36-47CB-9623-64B2FAD852FC}" destId="{1CCD14A1-94B1-4CC5-B589-9C988111EBAB}" srcOrd="0" destOrd="0" presId="urn:microsoft.com/office/officeart/2005/8/layout/bProcess3"/>
    <dgm:cxn modelId="{577B1E76-BB17-4EF4-B315-1CFAFB1AD719}" type="presOf" srcId="{25CA3B46-175E-4A9F-9F7F-B77B82A39A8B}" destId="{9713CB10-C532-487C-8EB3-58FDAC5366D5}" srcOrd="0" destOrd="0" presId="urn:microsoft.com/office/officeart/2005/8/layout/bProcess3"/>
    <dgm:cxn modelId="{28FAE269-B433-46BD-ADA7-CBE58E351E97}" srcId="{A340F15C-946B-4695-B222-62D6A6CDD365}" destId="{92450AFC-D588-4312-A88D-EC0EE9D39145}" srcOrd="3" destOrd="0" parTransId="{F39B5F10-C72C-4798-AC7C-92C89C6F7083}" sibTransId="{0EA85AFD-299F-49E8-B3D1-392F52842DE8}"/>
    <dgm:cxn modelId="{1139BF6E-9637-442B-A2D5-A4C25C972B21}" srcId="{A340F15C-946B-4695-B222-62D6A6CDD365}" destId="{25CA3B46-175E-4A9F-9F7F-B77B82A39A8B}" srcOrd="1" destOrd="0" parTransId="{45751CDD-28FE-4A76-AB9E-EB2E8DF6C565}" sibTransId="{1A5A08CF-5C36-47CB-9623-64B2FAD852FC}"/>
    <dgm:cxn modelId="{6D0BF89C-B6A1-44D6-9B57-525B77FC952A}" type="presOf" srcId="{C95CF552-8503-4037-A7D5-3FD1A54B9B65}" destId="{1B56B2E6-7E78-448B-91A5-0BC697C15BC9}" srcOrd="0" destOrd="0" presId="urn:microsoft.com/office/officeart/2005/8/layout/bProcess3"/>
    <dgm:cxn modelId="{39494DB7-DDD8-4E4B-B157-5560B98E8C82}" type="presOf" srcId="{EF277F53-6958-4844-ADF1-5D31A857EA0D}" destId="{1AB25E76-2FFE-4B16-8348-14FEF2123D36}" srcOrd="1" destOrd="0" presId="urn:microsoft.com/office/officeart/2005/8/layout/bProcess3"/>
    <dgm:cxn modelId="{6287DA75-0A6E-40D9-9BF7-976253F3E2B4}" type="presOf" srcId="{EF277F53-6958-4844-ADF1-5D31A857EA0D}" destId="{9CF45FEF-F939-4774-B55E-449A81B8C688}" srcOrd="0" destOrd="0" presId="urn:microsoft.com/office/officeart/2005/8/layout/bProcess3"/>
    <dgm:cxn modelId="{3F0FD511-8116-40A5-AA10-ADCFD111F467}" type="presParOf" srcId="{EAEC9FBE-749B-48E5-9451-E37B56C2FEC9}" destId="{1B56B2E6-7E78-448B-91A5-0BC697C15BC9}" srcOrd="0" destOrd="0" presId="urn:microsoft.com/office/officeart/2005/8/layout/bProcess3"/>
    <dgm:cxn modelId="{4AFAED8B-3269-44DA-9EF3-91EF5C519CD8}" type="presParOf" srcId="{EAEC9FBE-749B-48E5-9451-E37B56C2FEC9}" destId="{6735FAD1-F197-4B74-85F2-09E1DF830AC9}" srcOrd="1" destOrd="0" presId="urn:microsoft.com/office/officeart/2005/8/layout/bProcess3"/>
    <dgm:cxn modelId="{0DB934E6-3DE1-42E9-9446-C0104D1132D2}" type="presParOf" srcId="{6735FAD1-F197-4B74-85F2-09E1DF830AC9}" destId="{E6EADED8-4A59-4506-A140-A597AA2772A8}" srcOrd="0" destOrd="0" presId="urn:microsoft.com/office/officeart/2005/8/layout/bProcess3"/>
    <dgm:cxn modelId="{98A08F79-473C-4D0F-AB6F-5963AB11467A}" type="presParOf" srcId="{EAEC9FBE-749B-48E5-9451-E37B56C2FEC9}" destId="{9713CB10-C532-487C-8EB3-58FDAC5366D5}" srcOrd="2" destOrd="0" presId="urn:microsoft.com/office/officeart/2005/8/layout/bProcess3"/>
    <dgm:cxn modelId="{ED1F0C59-DD22-475A-A869-6CF0872F23E3}" type="presParOf" srcId="{EAEC9FBE-749B-48E5-9451-E37B56C2FEC9}" destId="{1CCD14A1-94B1-4CC5-B589-9C988111EBAB}" srcOrd="3" destOrd="0" presId="urn:microsoft.com/office/officeart/2005/8/layout/bProcess3"/>
    <dgm:cxn modelId="{441257BD-57D3-4440-9B91-588E68BFC83B}" type="presParOf" srcId="{1CCD14A1-94B1-4CC5-B589-9C988111EBAB}" destId="{F216B64E-BC18-4056-B452-62A268EC918E}" srcOrd="0" destOrd="0" presId="urn:microsoft.com/office/officeart/2005/8/layout/bProcess3"/>
    <dgm:cxn modelId="{D1A62180-F1B8-4368-98C5-BFD21B41DFE3}" type="presParOf" srcId="{EAEC9FBE-749B-48E5-9451-E37B56C2FEC9}" destId="{2FC62735-5D49-4045-9AF2-F6AC2D1AADB1}" srcOrd="4" destOrd="0" presId="urn:microsoft.com/office/officeart/2005/8/layout/bProcess3"/>
    <dgm:cxn modelId="{77C9548F-E4CB-4C6D-99E1-0A40B8A2B17C}" type="presParOf" srcId="{EAEC9FBE-749B-48E5-9451-E37B56C2FEC9}" destId="{9CF45FEF-F939-4774-B55E-449A81B8C688}" srcOrd="5" destOrd="0" presId="urn:microsoft.com/office/officeart/2005/8/layout/bProcess3"/>
    <dgm:cxn modelId="{27B911EF-C63E-45B3-981A-11FDB23926AD}" type="presParOf" srcId="{9CF45FEF-F939-4774-B55E-449A81B8C688}" destId="{1AB25E76-2FFE-4B16-8348-14FEF2123D36}" srcOrd="0" destOrd="0" presId="urn:microsoft.com/office/officeart/2005/8/layout/bProcess3"/>
    <dgm:cxn modelId="{E500E2D2-37C6-4501-B581-08A422C3AE31}" type="presParOf" srcId="{EAEC9FBE-749B-48E5-9451-E37B56C2FEC9}" destId="{2C3BAC5D-FBC2-4F56-A406-1653B5B78ECD}" srcOrd="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35FAD1-F197-4B74-85F2-09E1DF830AC9}">
      <dsp:nvSpPr>
        <dsp:cNvPr id="0" name=""/>
        <dsp:cNvSpPr/>
      </dsp:nvSpPr>
      <dsp:spPr>
        <a:xfrm>
          <a:off x="3786752" y="978538"/>
          <a:ext cx="61131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119936"/>
              </a:moveTo>
              <a:lnTo>
                <a:pt x="322758" y="119936"/>
              </a:lnTo>
              <a:lnTo>
                <a:pt x="322758" y="45720"/>
              </a:lnTo>
              <a:lnTo>
                <a:pt x="61131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76256" y="1020340"/>
        <a:ext cx="32309" cy="7837"/>
      </dsp:txXfrm>
    </dsp:sp>
    <dsp:sp modelId="{1B56B2E6-7E78-448B-91A5-0BC697C15BC9}">
      <dsp:nvSpPr>
        <dsp:cNvPr id="0" name=""/>
        <dsp:cNvSpPr/>
      </dsp:nvSpPr>
      <dsp:spPr>
        <a:xfrm>
          <a:off x="380983" y="76205"/>
          <a:ext cx="3407568" cy="20445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DISR 8966 – Prospectus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Chapters 1 and 2 (abbreviate lit review)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Benchmark 1</a:t>
          </a:r>
          <a:endParaRPr lang="en-US" sz="2200" kern="1200" dirty="0"/>
        </a:p>
      </dsp:txBody>
      <dsp:txXfrm>
        <a:off x="380983" y="76205"/>
        <a:ext cx="3407568" cy="2044541"/>
      </dsp:txXfrm>
    </dsp:sp>
    <dsp:sp modelId="{1CCD14A1-94B1-4CC5-B589-9C988111EBAB}">
      <dsp:nvSpPr>
        <dsp:cNvPr id="0" name=""/>
        <dsp:cNvSpPr/>
      </dsp:nvSpPr>
      <dsp:spPr>
        <a:xfrm>
          <a:off x="1942945" y="2044729"/>
          <a:ext cx="4191309" cy="753140"/>
        </a:xfrm>
        <a:custGeom>
          <a:avLst/>
          <a:gdLst/>
          <a:ahLst/>
          <a:cxnLst/>
          <a:rect l="0" t="0" r="0" b="0"/>
          <a:pathLst>
            <a:path>
              <a:moveTo>
                <a:pt x="4191309" y="0"/>
              </a:moveTo>
              <a:lnTo>
                <a:pt x="4191309" y="393670"/>
              </a:lnTo>
              <a:lnTo>
                <a:pt x="0" y="393670"/>
              </a:lnTo>
              <a:lnTo>
                <a:pt x="0" y="75314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932001" y="2417381"/>
        <a:ext cx="213197" cy="7837"/>
      </dsp:txXfrm>
    </dsp:sp>
    <dsp:sp modelId="{9713CB10-C532-487C-8EB3-58FDAC5366D5}">
      <dsp:nvSpPr>
        <dsp:cNvPr id="0" name=""/>
        <dsp:cNvSpPr/>
      </dsp:nvSpPr>
      <dsp:spPr>
        <a:xfrm>
          <a:off x="4430470" y="1988"/>
          <a:ext cx="3407568" cy="20445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DISR 8967 – Proposal - Chapters 1 and 2 (exhaustive lit review)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Benchmark 2</a:t>
          </a:r>
          <a:endParaRPr lang="en-US" sz="2200" kern="1200" dirty="0"/>
        </a:p>
      </dsp:txBody>
      <dsp:txXfrm>
        <a:off x="4430470" y="1988"/>
        <a:ext cx="3407568" cy="2044541"/>
      </dsp:txXfrm>
    </dsp:sp>
    <dsp:sp modelId="{9CF45FEF-F939-4774-B55E-449A81B8C688}">
      <dsp:nvSpPr>
        <dsp:cNvPr id="0" name=""/>
        <dsp:cNvSpPr/>
      </dsp:nvSpPr>
      <dsp:spPr>
        <a:xfrm>
          <a:off x="3644929" y="3806821"/>
          <a:ext cx="75314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53140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01906" y="3848622"/>
        <a:ext cx="39187" cy="7837"/>
      </dsp:txXfrm>
    </dsp:sp>
    <dsp:sp modelId="{2FC62735-5D49-4045-9AF2-F6AC2D1AADB1}">
      <dsp:nvSpPr>
        <dsp:cNvPr id="0" name=""/>
        <dsp:cNvSpPr/>
      </dsp:nvSpPr>
      <dsp:spPr>
        <a:xfrm>
          <a:off x="239160" y="2830270"/>
          <a:ext cx="3407568" cy="20445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DISR 8968 – Proposal – Chapters 1-3 with IRB approval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Benchmark 3</a:t>
          </a:r>
          <a:endParaRPr lang="en-US" sz="2200" kern="1200" dirty="0"/>
        </a:p>
      </dsp:txBody>
      <dsp:txXfrm>
        <a:off x="239160" y="2830270"/>
        <a:ext cx="3407568" cy="2044541"/>
      </dsp:txXfrm>
    </dsp:sp>
    <dsp:sp modelId="{2C3BAC5D-FBC2-4F56-A406-1653B5B78ECD}">
      <dsp:nvSpPr>
        <dsp:cNvPr id="0" name=""/>
        <dsp:cNvSpPr/>
      </dsp:nvSpPr>
      <dsp:spPr>
        <a:xfrm>
          <a:off x="4430470" y="2830270"/>
          <a:ext cx="3407568" cy="20445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DISR 8969 – Dissertation Final Report of all chapters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 with Final Format Report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Benchmark 4</a:t>
          </a:r>
          <a:endParaRPr lang="en-US" sz="2200" kern="1200" dirty="0"/>
        </a:p>
      </dsp:txBody>
      <dsp:txXfrm>
        <a:off x="4430470" y="2830270"/>
        <a:ext cx="3407568" cy="20445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fld id="{FCBD9113-77C7-499B-8C07-FBCD875D53FD}" type="datetime1">
              <a:rPr lang="en-US"/>
              <a:pPr>
                <a:defRPr/>
              </a:pPr>
              <a:t>6/26/2019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fld id="{17A71CA2-7417-4D10-B337-834591B8F7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3455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fld id="{C4EA9ADF-B8C5-4F95-B45B-7120B680C4D8}" type="datetime1">
              <a:rPr lang="en-US"/>
              <a:pPr>
                <a:defRPr/>
              </a:pPr>
              <a:t>6/26/2019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fld id="{519F7203-83EC-420D-9FD6-045F064B3E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4756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DBCB96EE-3393-4D1D-BC06-85429C623F55}" type="slidenum">
              <a:rPr lang="en-US" smtClean="0">
                <a:ea typeface="MS PGothic" pitchFamily="34" charset="-128"/>
              </a:rPr>
              <a:pPr>
                <a:defRPr/>
              </a:pPr>
              <a:t>1</a:t>
            </a:fld>
            <a:endParaRPr lang="en-US" smtClean="0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7983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47A64942-8409-41A2-A59D-3146C009C799}" type="slidenum">
              <a:rPr lang="en-US" smtClean="0">
                <a:ea typeface="MS PGothic" pitchFamily="34" charset="-128"/>
              </a:rPr>
              <a:pPr>
                <a:defRPr/>
              </a:pPr>
              <a:t>5</a:t>
            </a:fld>
            <a:endParaRPr lang="en-US" smtClean="0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06819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31818682-870D-4D0C-A6C0-39FFDEAA4A98}" type="slidenum">
              <a:rPr lang="en-US" smtClean="0">
                <a:ea typeface="MS PGothic" pitchFamily="34" charset="-128"/>
              </a:rPr>
              <a:pPr>
                <a:defRPr/>
              </a:pPr>
              <a:t>6</a:t>
            </a:fld>
            <a:endParaRPr lang="en-US" smtClean="0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464760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F2BF204D-EAA3-404A-A32E-46FC5CB04DD0}" type="slidenum">
              <a:rPr lang="en-US" smtClean="0">
                <a:ea typeface="MS PGothic" pitchFamily="34" charset="-128"/>
              </a:rPr>
              <a:pPr>
                <a:defRPr/>
              </a:pPr>
              <a:t>8</a:t>
            </a:fld>
            <a:endParaRPr lang="en-US" smtClean="0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50290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19F7203-83EC-420D-9FD6-045F064B3EB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21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38400" y="6510089"/>
            <a:ext cx="4171942" cy="347911"/>
          </a:xfrm>
        </p:spPr>
        <p:txBody>
          <a:bodyPr/>
          <a:lstStyle/>
          <a:p>
            <a:r>
              <a:rPr lang="en-US" dirty="0" smtClean="0"/>
              <a:t>Abraham S. Fischler College of Education and School of Criminal Justice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60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DC7A80-008A-4EB9-82B0-B55CC42FBD77}" type="datetime1">
              <a:rPr lang="en-US" smtClean="0"/>
              <a:pPr>
                <a:defRPr/>
              </a:pPr>
              <a:t>6/26/2019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FCE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445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3CB510-29FA-4BB3-B6C7-F5E3D8EABA19}" type="datetime1">
              <a:rPr lang="en-US" smtClean="0"/>
              <a:pPr>
                <a:defRPr/>
              </a:pPr>
              <a:t>6/26/2019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FCE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1336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38400" y="6510089"/>
            <a:ext cx="4171942" cy="347911"/>
          </a:xfrm>
        </p:spPr>
        <p:txBody>
          <a:bodyPr/>
          <a:lstStyle/>
          <a:p>
            <a:r>
              <a:rPr lang="en-US" dirty="0" smtClean="0"/>
              <a:t>Abraham S. Fischler College of Education and School of Criminal Justice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487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3E87D5-CA6B-43C8-AC76-5908A1B7CE7E}" type="datetime1">
              <a:rPr lang="en-US" smtClean="0"/>
              <a:pPr>
                <a:defRPr/>
              </a:pPr>
              <a:t>6/26/2019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FCE</a:t>
            </a:r>
          </a:p>
          <a:p>
            <a:pPr>
              <a:defRPr/>
            </a:pP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6435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E54C2E-9B2C-4FD1-8ED4-CFCE2235A167}" type="datetime1">
              <a:rPr lang="en-US" smtClean="0"/>
              <a:pPr>
                <a:defRPr/>
              </a:pPr>
              <a:t>6/26/2019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FCE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4633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C51D41-B707-4A9A-9E46-CF0B895080F8}" type="datetime1">
              <a:rPr lang="en-US" smtClean="0"/>
              <a:pPr>
                <a:defRPr/>
              </a:pPr>
              <a:t>6/26/2019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FCE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7087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A3ABBD-AF95-442B-8472-88F882DB1AAA}" type="datetime1">
              <a:rPr lang="en-US" smtClean="0"/>
              <a:pPr>
                <a:defRPr/>
              </a:pPr>
              <a:t>6/26/2019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FCE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158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BF5EE4-181F-4B69-9D95-71B23F867332}" type="datetime1">
              <a:rPr lang="en-US" smtClean="0"/>
              <a:pPr>
                <a:defRPr/>
              </a:pPr>
              <a:t>6/26/2019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FCE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046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B4297EBD-9613-4EC1-B010-623149B711D7}" type="datetime1">
              <a:rPr lang="en-US" smtClean="0"/>
              <a:pPr>
                <a:defRPr/>
              </a:pPr>
              <a:t>6/26/2019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FCE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9338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96F121-D391-4CEF-9A75-3F616E82AAE9}" type="datetime1">
              <a:rPr lang="en-US" smtClean="0"/>
              <a:pPr>
                <a:defRPr/>
              </a:pPr>
              <a:t>6/26/2019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FCE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240455-08FF-45DA-BCFE-E38A3A8BD5A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223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5A8EBA6-E044-4113-BD55-350993276E4B}" type="datetime1">
              <a:rPr lang="en-US" smtClean="0"/>
              <a:pPr>
                <a:defRPr/>
              </a:pPr>
              <a:t>6/26/2019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FCE</a:t>
            </a:r>
          </a:p>
          <a:p>
            <a:pPr>
              <a:defRPr/>
            </a:pP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6230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92" r:id="rId1"/>
    <p:sldLayoutId id="2147484793" r:id="rId2"/>
    <p:sldLayoutId id="2147484794" r:id="rId3"/>
    <p:sldLayoutId id="2147484795" r:id="rId4"/>
    <p:sldLayoutId id="2147484796" r:id="rId5"/>
    <p:sldLayoutId id="2147484797" r:id="rId6"/>
    <p:sldLayoutId id="2147484798" r:id="rId7"/>
    <p:sldLayoutId id="2147484799" r:id="rId8"/>
    <p:sldLayoutId id="2147484800" r:id="rId9"/>
    <p:sldLayoutId id="2147484801" r:id="rId10"/>
    <p:sldLayoutId id="2147484802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nsu.instructure.com/courses/2382887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jennreev@nova.edu" TargetMode="External"/><Relationship Id="rId2" Type="http://schemas.openxmlformats.org/officeDocument/2006/relationships/hyperlink" Target="mailto:fcedss@nova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ducation.nova.edu/forms/FCEEdDAdvisors.pdf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CurDept@nova.edu" TargetMode="External"/><Relationship Id="rId2" Type="http://schemas.openxmlformats.org/officeDocument/2006/relationships/hyperlink" Target="mailto:HELITdept@nova.edu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nova.edu/applied-research/writing-and-preparing-the-dissertation.html" TargetMode="External"/><Relationship Id="rId2" Type="http://schemas.openxmlformats.org/officeDocument/2006/relationships/hyperlink" Target="https://education.nova.edu/applied-research/research-and-dissertation-resources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driana.nova.edu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ducation.nova.edu/applied-research/index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nova.my.irbmanager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nova.my.irbmanager.com/Login.asp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accent1"/>
                </a:solidFill>
              </a:rPr>
              <a:t>Dissertation Support Services (DSS)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1268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1813560" y="6400800"/>
            <a:ext cx="5562600" cy="365125"/>
          </a:xfrm>
        </p:spPr>
        <p:txBody>
          <a:bodyPr/>
          <a:lstStyle/>
          <a:p>
            <a:endParaRPr lang="en-US" sz="1600" smtClean="0"/>
          </a:p>
          <a:p>
            <a:r>
              <a:rPr lang="en-US" sz="1600" smtClean="0"/>
              <a:t>Jennifer Reeves, Ph.D. and Ashley Russom, Ed.D.</a:t>
            </a:r>
          </a:p>
          <a:p>
            <a:endParaRPr lang="en-US" sz="1600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0" y="2133600"/>
            <a:ext cx="3552005" cy="34668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IRB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5.   Complete </a:t>
            </a:r>
            <a:r>
              <a:rPr lang="en-US" dirty="0"/>
              <a:t>the </a:t>
            </a:r>
            <a:r>
              <a:rPr lang="en-US" i="1" dirty="0"/>
              <a:t>New Submission xForm </a:t>
            </a:r>
            <a:r>
              <a:rPr lang="en-US" dirty="0"/>
              <a:t>in IRBManager.</a:t>
            </a:r>
          </a:p>
          <a:p>
            <a:pPr marL="0" indent="0">
              <a:buNone/>
            </a:pPr>
            <a:r>
              <a:rPr lang="en-US" dirty="0" smtClean="0"/>
              <a:t>6.   Work with the IRB reviewer and dissertation chair to address any concerns.</a:t>
            </a:r>
          </a:p>
          <a:p>
            <a:pPr marL="0" indent="0">
              <a:buNone/>
            </a:pPr>
            <a:r>
              <a:rPr lang="en-US" dirty="0" smtClean="0"/>
              <a:t>7.    Upon </a:t>
            </a:r>
            <a:r>
              <a:rPr lang="en-US" dirty="0"/>
              <a:t>receiving IRB approval, begin </a:t>
            </a:r>
            <a:r>
              <a:rPr lang="en-US" dirty="0" smtClean="0"/>
              <a:t>the </a:t>
            </a:r>
            <a:r>
              <a:rPr lang="en-US" dirty="0"/>
              <a:t>research study. </a:t>
            </a:r>
          </a:p>
          <a:p>
            <a:pPr marL="0" indent="0">
              <a:buNone/>
            </a:pPr>
            <a:r>
              <a:rPr lang="en-US" dirty="0"/>
              <a:t>8</a:t>
            </a:r>
            <a:r>
              <a:rPr lang="en-US" dirty="0" smtClean="0"/>
              <a:t>.    If </a:t>
            </a:r>
            <a:r>
              <a:rPr lang="en-US" dirty="0"/>
              <a:t>any modifications to an approved study are necessary, file an </a:t>
            </a:r>
            <a:r>
              <a:rPr lang="en-US" i="1" dirty="0"/>
              <a:t>Amendment xForm</a:t>
            </a:r>
            <a:r>
              <a:rPr lang="en-US" dirty="0"/>
              <a:t> prior to implementing changes.</a:t>
            </a:r>
          </a:p>
          <a:p>
            <a:pPr marL="0" indent="0">
              <a:buNone/>
            </a:pPr>
            <a:r>
              <a:rPr lang="en-US" dirty="0"/>
              <a:t>9</a:t>
            </a:r>
            <a:r>
              <a:rPr lang="en-US" dirty="0" smtClean="0"/>
              <a:t>.    Once </a:t>
            </a:r>
            <a:r>
              <a:rPr lang="en-US" dirty="0"/>
              <a:t>a year, file </a:t>
            </a:r>
            <a:r>
              <a:rPr lang="en-US" i="1" dirty="0"/>
              <a:t>Continuing Review xForm </a:t>
            </a:r>
            <a:r>
              <a:rPr lang="en-US" dirty="0"/>
              <a:t>if </a:t>
            </a:r>
            <a:r>
              <a:rPr lang="en-US" dirty="0" smtClean="0"/>
              <a:t>you are still </a:t>
            </a:r>
            <a:r>
              <a:rPr lang="en-US" dirty="0"/>
              <a:t>collecting or analyzing data.</a:t>
            </a:r>
          </a:p>
          <a:p>
            <a:pPr marL="0" indent="0">
              <a:buNone/>
            </a:pPr>
            <a:r>
              <a:rPr lang="en-US" dirty="0" smtClean="0"/>
              <a:t>10. If your study was approved via expedited of full review, submit </a:t>
            </a:r>
            <a:r>
              <a:rPr lang="en-US" dirty="0"/>
              <a:t>a </a:t>
            </a:r>
            <a:r>
              <a:rPr lang="en-US" i="1" dirty="0"/>
              <a:t>Closing Report xForm </a:t>
            </a:r>
            <a:r>
              <a:rPr lang="en-US" dirty="0"/>
              <a:t>upon completion of all data related activities, including data analysis.</a:t>
            </a:r>
          </a:p>
          <a:p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38400" y="6510089"/>
            <a:ext cx="4171942" cy="347911"/>
          </a:xfrm>
        </p:spPr>
        <p:txBody>
          <a:bodyPr/>
          <a:lstStyle/>
          <a:p>
            <a:r>
              <a:rPr lang="en-US" dirty="0" smtClean="0"/>
              <a:t>Abraham S. Fischler College of Education and School of Criminal Justice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22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Live IRB Q &amp;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We are online the 1</a:t>
            </a:r>
            <a:r>
              <a:rPr lang="en-US" baseline="30000" dirty="0" smtClean="0"/>
              <a:t>st</a:t>
            </a:r>
            <a:r>
              <a:rPr lang="en-US" dirty="0" smtClean="0"/>
              <a:t> and 3</a:t>
            </a:r>
            <a:r>
              <a:rPr lang="en-US" baseline="30000" dirty="0" smtClean="0"/>
              <a:t>rd</a:t>
            </a:r>
            <a:r>
              <a:rPr lang="en-US" dirty="0" smtClean="0"/>
              <a:t> Tuesday of each month from 7:00-9:00 pm EST for an open Q &amp; A forum.</a:t>
            </a:r>
          </a:p>
          <a:p>
            <a:r>
              <a:rPr lang="en-US" dirty="0" smtClean="0"/>
              <a:t>Join from PC, Mac, Linux, iOS or Android: https://zoom.us/j/884830929</a:t>
            </a:r>
          </a:p>
          <a:p>
            <a:r>
              <a:rPr lang="en-US" dirty="0" err="1" smtClean="0"/>
              <a:t>iPhoneone</a:t>
            </a:r>
            <a:r>
              <a:rPr lang="en-US" dirty="0" smtClean="0"/>
              <a:t>-tap (US Toll): </a:t>
            </a:r>
          </a:p>
          <a:p>
            <a:r>
              <a:rPr lang="en-US" dirty="0" smtClean="0"/>
              <a:t>+16465588656,884830929# or+14086380968,884830929#</a:t>
            </a:r>
          </a:p>
          <a:p>
            <a:r>
              <a:rPr lang="en-US" dirty="0" smtClean="0"/>
              <a:t>Telephone:</a:t>
            </a:r>
          </a:p>
          <a:p>
            <a:r>
              <a:rPr lang="en-US" dirty="0" smtClean="0"/>
              <a:t>    Dial: +1 646558 8656 (US Toll) or +1 408 638 0968 (US Toll) </a:t>
            </a:r>
          </a:p>
          <a:p>
            <a:r>
              <a:rPr lang="en-US" dirty="0" smtClean="0"/>
              <a:t>    Meeting ID:884 830 929 </a:t>
            </a:r>
          </a:p>
          <a:p>
            <a:r>
              <a:rPr lang="en-US" dirty="0" smtClean="0"/>
              <a:t>    International numbers available: https://zoom.us/zoomconference?m=PYOjIn-FHl-ydICADZb0G9dmcizHsRV8</a:t>
            </a:r>
          </a:p>
          <a:p>
            <a:r>
              <a:rPr lang="en-US" dirty="0" smtClean="0"/>
              <a:t>• Please direct all IRB questions to Dr. Ashley Russom at russom@nova.edu.</a:t>
            </a: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Abraham S. Fischler College of Education and School of Criminal Justice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59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Satisfactory Academic Progress (SAP)</a:t>
            </a:r>
          </a:p>
        </p:txBody>
      </p:sp>
      <p:sp>
        <p:nvSpPr>
          <p:cNvPr id="61442" name="Rectangle 3"/>
          <p:cNvSpPr>
            <a:spLocks noGrp="1"/>
          </p:cNvSpPr>
          <p:nvPr>
            <p:ph idx="1"/>
          </p:nvPr>
        </p:nvSpPr>
        <p:spPr>
          <a:xfrm>
            <a:off x="840000" y="1825625"/>
            <a:ext cx="7675350" cy="4530726"/>
          </a:xfrm>
        </p:spPr>
        <p:txBody>
          <a:bodyPr>
            <a:normAutofit/>
          </a:bodyPr>
          <a:lstStyle/>
          <a:p>
            <a:r>
              <a:rPr lang="en-US" dirty="0"/>
              <a:t>At the beginning of each academic semester for which you are registered for </a:t>
            </a:r>
            <a:r>
              <a:rPr lang="en-US" dirty="0" smtClean="0"/>
              <a:t>a dissertation benchmark or dissertation services</a:t>
            </a:r>
            <a:r>
              <a:rPr lang="en-US" dirty="0"/>
              <a:t>, you and your dissertation committee chair should establish a set of expectations that leads to the submission of at least one agreed-upon written product that may or may not lead to benchmark </a:t>
            </a:r>
            <a:r>
              <a:rPr lang="en-US" dirty="0" smtClean="0"/>
              <a:t>completion.</a:t>
            </a:r>
          </a:p>
          <a:p>
            <a:r>
              <a:rPr lang="en-US" dirty="0" smtClean="0"/>
              <a:t>A student will receive one of the following three SAP grades: </a:t>
            </a:r>
          </a:p>
          <a:p>
            <a:pPr lvl="1"/>
            <a:r>
              <a:rPr lang="en-US" dirty="0" smtClean="0"/>
              <a:t>“P” --- Pass----This grade is auto-generated if a student has an approved  benchmark during the term</a:t>
            </a:r>
          </a:p>
          <a:p>
            <a:pPr lvl="1"/>
            <a:r>
              <a:rPr lang="en-US" dirty="0" smtClean="0"/>
              <a:t>“PR”---Progress----Student met all or most of the goals they noted in the plan sent to the chair at the beginning of the term</a:t>
            </a:r>
          </a:p>
          <a:p>
            <a:pPr lvl="1"/>
            <a:r>
              <a:rPr lang="en-US" dirty="0" smtClean="0"/>
              <a:t>“NPR”---No Progress----Student made no progress this term or failed to meet the goals they noted in the agreed plan sent at the beginning of the term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38400" y="6510089"/>
            <a:ext cx="4171942" cy="347911"/>
          </a:xfrm>
        </p:spPr>
        <p:txBody>
          <a:bodyPr/>
          <a:lstStyle/>
          <a:p>
            <a:r>
              <a:rPr lang="en-US" dirty="0" smtClean="0"/>
              <a:t>Abraham S. Fischler College of Education and School of Criminal Justice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Students’ 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Contact your dissertation chair at least twice a month</a:t>
            </a:r>
          </a:p>
          <a:p>
            <a:r>
              <a:rPr lang="en-US" dirty="0" smtClean="0"/>
              <a:t>Submit at least one document per semester that shows sufficient evidence for Satisfactory Academic Progress</a:t>
            </a:r>
          </a:p>
          <a:p>
            <a:r>
              <a:rPr lang="en-US" dirty="0" smtClean="0"/>
              <a:t>Make all developmental, formatting, or style changes required by your dissertation chair and committee member</a:t>
            </a:r>
          </a:p>
          <a:p>
            <a:r>
              <a:rPr lang="en-US" dirty="0" smtClean="0"/>
              <a:t>Stay current with the timeline set between you and your dissertation chair </a:t>
            </a:r>
          </a:p>
          <a:p>
            <a:r>
              <a:rPr lang="en-US" dirty="0" smtClean="0"/>
              <a:t>Inform your chair of any job changes or research site changes</a:t>
            </a:r>
          </a:p>
          <a:p>
            <a:r>
              <a:rPr lang="en-US" dirty="0" smtClean="0"/>
              <a:t>Stay current with CITI certification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38400" y="6510089"/>
            <a:ext cx="4171942" cy="347911"/>
          </a:xfrm>
        </p:spPr>
        <p:txBody>
          <a:bodyPr/>
          <a:lstStyle/>
          <a:p>
            <a:r>
              <a:rPr lang="en-US" dirty="0" smtClean="0"/>
              <a:t>Abraham S. Fischler College of Education and School of Criminal Justice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22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Dissertation Chairs’ Responsibilities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Provide clear and detailed feedback on both content and format</a:t>
            </a:r>
          </a:p>
          <a:p>
            <a:r>
              <a:rPr lang="en-US" dirty="0" smtClean="0"/>
              <a:t>Review and return, via ADRIANA, submissions within 5 business days</a:t>
            </a:r>
          </a:p>
          <a:p>
            <a:r>
              <a:rPr lang="en-US" dirty="0" smtClean="0"/>
              <a:t>Return emails and phone calls within 48 hours</a:t>
            </a:r>
          </a:p>
          <a:p>
            <a:r>
              <a:rPr lang="en-US" dirty="0" smtClean="0"/>
              <a:t>Provide suggestions to assist their student with writing, APA, and Format Guide matters</a:t>
            </a:r>
          </a:p>
          <a:p>
            <a:r>
              <a:rPr lang="en-US" dirty="0" smtClean="0"/>
              <a:t>Be the conduit between the student and committee member</a:t>
            </a:r>
          </a:p>
          <a:p>
            <a:r>
              <a:rPr lang="en-US" dirty="0" smtClean="0"/>
              <a:t>Communicate at least twice a month with each of their students and make at least one monthly entry in their ADRIANA journal or messaging system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38400" y="6510089"/>
            <a:ext cx="4171942" cy="347911"/>
          </a:xfrm>
        </p:spPr>
        <p:txBody>
          <a:bodyPr/>
          <a:lstStyle/>
          <a:p>
            <a:r>
              <a:rPr lang="en-US" dirty="0" smtClean="0"/>
              <a:t>Abraham S. Fischler College of Education and School of Criminal Justice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12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DSS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Dissertation Support:</a:t>
            </a:r>
          </a:p>
          <a:p>
            <a:pPr lvl="1"/>
            <a:r>
              <a:rPr lang="en-US" dirty="0"/>
              <a:t>Dissertation Support Services Canvas course (</a:t>
            </a:r>
            <a:r>
              <a:rPr lang="en-US" dirty="0">
                <a:hlinkClick r:id="rId2"/>
              </a:rPr>
              <a:t>https://nsu.instructure.com/courses/2382887</a:t>
            </a:r>
            <a:r>
              <a:rPr lang="en-US" dirty="0"/>
              <a:t>)</a:t>
            </a:r>
          </a:p>
          <a:p>
            <a:pPr lvl="1"/>
            <a:r>
              <a:rPr lang="en-US" dirty="0" smtClean="0"/>
              <a:t>Dissertation </a:t>
            </a:r>
            <a:r>
              <a:rPr lang="en-US" dirty="0"/>
              <a:t>Workshop </a:t>
            </a:r>
            <a:r>
              <a:rPr lang="en-US" dirty="0" smtClean="0"/>
              <a:t>Series</a:t>
            </a:r>
          </a:p>
          <a:p>
            <a:pPr lvl="1"/>
            <a:r>
              <a:rPr lang="en-US" dirty="0" smtClean="0"/>
              <a:t>Q&amp;A Sessions</a:t>
            </a:r>
            <a:endParaRPr lang="en-US" dirty="0"/>
          </a:p>
          <a:p>
            <a:r>
              <a:rPr lang="en-US" dirty="0" smtClean="0"/>
              <a:t>Technical:</a:t>
            </a:r>
          </a:p>
          <a:p>
            <a:pPr lvl="1"/>
            <a:r>
              <a:rPr lang="en-US" dirty="0" smtClean="0"/>
              <a:t>Updated templates</a:t>
            </a:r>
          </a:p>
          <a:p>
            <a:pPr lvl="1"/>
            <a:r>
              <a:rPr lang="en-US" dirty="0" smtClean="0"/>
              <a:t>Updated Format Guide</a:t>
            </a:r>
          </a:p>
          <a:p>
            <a:r>
              <a:rPr lang="en-US" dirty="0" smtClean="0"/>
              <a:t>Coming Soon:</a:t>
            </a:r>
          </a:p>
          <a:p>
            <a:pPr lvl="1"/>
            <a:r>
              <a:rPr lang="en-US" dirty="0" err="1" smtClean="0"/>
              <a:t>Turnitin</a:t>
            </a:r>
            <a:r>
              <a:rPr lang="en-US" dirty="0" smtClean="0"/>
              <a:t>/plagiarism </a:t>
            </a:r>
            <a:r>
              <a:rPr lang="en-US" dirty="0"/>
              <a:t>check</a:t>
            </a:r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38400" y="6510089"/>
            <a:ext cx="4171942" cy="347911"/>
          </a:xfrm>
        </p:spPr>
        <p:txBody>
          <a:bodyPr/>
          <a:lstStyle/>
          <a:p>
            <a:r>
              <a:rPr lang="en-US" dirty="0" smtClean="0"/>
              <a:t>Abraham S. Fischler College of Education and School of Criminal Justice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4044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Questions/Concerns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you have a </a:t>
            </a:r>
            <a:r>
              <a:rPr lang="en-US" dirty="0" smtClean="0"/>
              <a:t>question/concern </a:t>
            </a:r>
            <a:r>
              <a:rPr lang="en-US" dirty="0"/>
              <a:t>about the dissertation process, </a:t>
            </a:r>
            <a:endParaRPr lang="en-US" dirty="0" smtClean="0"/>
          </a:p>
          <a:p>
            <a:pPr lvl="1"/>
            <a:r>
              <a:rPr lang="en-US" dirty="0" smtClean="0"/>
              <a:t>Ask your Dissertation Chair</a:t>
            </a:r>
          </a:p>
          <a:p>
            <a:pPr lvl="1"/>
            <a:r>
              <a:rPr lang="en-US" dirty="0" smtClean="0"/>
              <a:t>Check the DSS website</a:t>
            </a:r>
          </a:p>
          <a:p>
            <a:pPr lvl="1"/>
            <a:r>
              <a:rPr lang="en-US" dirty="0" smtClean="0"/>
              <a:t>Contact DSS (</a:t>
            </a:r>
            <a:r>
              <a:rPr lang="en-US" dirty="0" smtClean="0">
                <a:hlinkClick r:id="rId2"/>
              </a:rPr>
              <a:t>fcedss@nova.edu</a:t>
            </a:r>
            <a:r>
              <a:rPr lang="en-US" dirty="0" smtClean="0"/>
              <a:t> ) or Dr Reeves (</a:t>
            </a:r>
            <a:r>
              <a:rPr lang="en-US" dirty="0" smtClean="0">
                <a:hlinkClick r:id="rId3"/>
              </a:rPr>
              <a:t>jennreev@nova.edu</a:t>
            </a:r>
            <a:r>
              <a:rPr lang="en-US" dirty="0" smtClean="0"/>
              <a:t>) </a:t>
            </a:r>
          </a:p>
          <a:p>
            <a:pPr lvl="1"/>
            <a:r>
              <a:rPr lang="en-US" dirty="0"/>
              <a:t>Attend our DSS Q&amp;A via Zoom </a:t>
            </a:r>
            <a:r>
              <a:rPr lang="en-US" dirty="0" smtClean="0"/>
              <a:t>the 2</a:t>
            </a:r>
            <a:r>
              <a:rPr lang="en-US" baseline="30000" dirty="0" smtClean="0"/>
              <a:t>nd</a:t>
            </a:r>
            <a:r>
              <a:rPr lang="en-US" dirty="0" smtClean="0"/>
              <a:t> and 4</a:t>
            </a:r>
            <a:r>
              <a:rPr lang="en-US" baseline="30000" dirty="0" smtClean="0"/>
              <a:t>th</a:t>
            </a:r>
            <a:r>
              <a:rPr lang="en-US" dirty="0" smtClean="0"/>
              <a:t> Tuesday each month </a:t>
            </a:r>
            <a:r>
              <a:rPr lang="en-US" dirty="0"/>
              <a:t>at </a:t>
            </a:r>
            <a:r>
              <a:rPr lang="en-US" dirty="0" smtClean="0"/>
              <a:t>8pm!</a:t>
            </a:r>
            <a:endParaRPr lang="en-US" dirty="0"/>
          </a:p>
          <a:p>
            <a:r>
              <a:rPr lang="en-US" dirty="0"/>
              <a:t>For academic advising, registration assistance, program and curricular queries, and/or general questions and support, contact your advisor (based on your doctoral concentration</a:t>
            </a:r>
            <a:r>
              <a:rPr lang="en-US" dirty="0" smtClean="0"/>
              <a:t>): </a:t>
            </a:r>
            <a:r>
              <a:rPr lang="en-US" b="1" cap="all" dirty="0" smtClean="0">
                <a:hlinkClick r:id="rId4"/>
              </a:rPr>
              <a:t>DOCTORAL </a:t>
            </a:r>
            <a:r>
              <a:rPr lang="en-US" b="1" cap="all" dirty="0">
                <a:hlinkClick r:id="rId4"/>
              </a:rPr>
              <a:t>ACADEMIC </a:t>
            </a:r>
            <a:r>
              <a:rPr lang="en-US" b="1" cap="all" dirty="0" smtClean="0">
                <a:hlinkClick r:id="rId4"/>
              </a:rPr>
              <a:t>ADVISORS</a:t>
            </a: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38400" y="6510089"/>
            <a:ext cx="4171942" cy="347911"/>
          </a:xfrm>
        </p:spPr>
        <p:txBody>
          <a:bodyPr/>
          <a:lstStyle/>
          <a:p>
            <a:r>
              <a:rPr lang="en-US" dirty="0" smtClean="0"/>
              <a:t>Abraham S. Fischler College of Education and School of Criminal Justice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48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Questions/Concerns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</a:t>
            </a:r>
            <a:r>
              <a:rPr lang="en-US" dirty="0"/>
              <a:t>you have department-specific questions, including </a:t>
            </a:r>
            <a:r>
              <a:rPr lang="en-US" b="1" dirty="0"/>
              <a:t>questions specifically relating to your concentration</a:t>
            </a:r>
            <a:r>
              <a:rPr lang="en-US" dirty="0"/>
              <a:t>, final document submission, or graduation, please email your department directly:</a:t>
            </a:r>
          </a:p>
          <a:p>
            <a:pPr lvl="1"/>
            <a:r>
              <a:rPr lang="en-US" b="1" dirty="0"/>
              <a:t>Department of Higher Education Leadership and Instructional Technology:</a:t>
            </a:r>
            <a:r>
              <a:rPr lang="en-US" dirty="0"/>
              <a:t> </a:t>
            </a:r>
            <a:r>
              <a:rPr lang="en-US" dirty="0">
                <a:hlinkClick r:id="rId2"/>
              </a:rPr>
              <a:t>HELITdept@nova.edu</a:t>
            </a:r>
            <a:r>
              <a:rPr lang="en-US" dirty="0"/>
              <a:t> </a:t>
            </a:r>
            <a:endParaRPr lang="en-US" dirty="0" smtClean="0"/>
          </a:p>
          <a:p>
            <a:pPr lvl="1"/>
            <a:r>
              <a:rPr lang="en-US" b="1" dirty="0" smtClean="0"/>
              <a:t>Curriculum </a:t>
            </a:r>
            <a:r>
              <a:rPr lang="en-US" b="1" dirty="0"/>
              <a:t>and Instruction Department:</a:t>
            </a:r>
            <a:r>
              <a:rPr lang="en-US" dirty="0"/>
              <a:t> </a:t>
            </a:r>
            <a:r>
              <a:rPr lang="en-US" dirty="0" smtClean="0">
                <a:hlinkClick r:id="rId3"/>
              </a:rPr>
              <a:t>CurDept@nova.edu</a:t>
            </a: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38400" y="6510089"/>
            <a:ext cx="4171942" cy="347911"/>
          </a:xfrm>
        </p:spPr>
        <p:txBody>
          <a:bodyPr/>
          <a:lstStyle/>
          <a:p>
            <a:r>
              <a:rPr lang="en-US" dirty="0" smtClean="0"/>
              <a:t>Abraham S. Fischler College of Education and School of Criminal Justice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13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for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Stay in contact with your dissertation chair </a:t>
            </a:r>
            <a:r>
              <a:rPr lang="en-US" dirty="0" smtClean="0"/>
              <a:t>(don’t wait for them to contact you)!</a:t>
            </a:r>
          </a:p>
          <a:p>
            <a:pPr lvl="1"/>
            <a:r>
              <a:rPr lang="en-US" dirty="0" smtClean="0"/>
              <a:t>Follow up if you submit a document and have not heard back within 1 week.</a:t>
            </a:r>
          </a:p>
          <a:p>
            <a:r>
              <a:rPr lang="en-US" b="1" dirty="0" smtClean="0"/>
              <a:t>Use the FCE </a:t>
            </a:r>
            <a:r>
              <a:rPr lang="en-US" b="1" dirty="0"/>
              <a:t>dissertation templates </a:t>
            </a:r>
            <a:r>
              <a:rPr lang="en-US" dirty="0"/>
              <a:t>(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education.nova.edu/applied-research/research-and-dissertation-resources.html</a:t>
            </a:r>
            <a:r>
              <a:rPr lang="en-US" dirty="0" smtClean="0"/>
              <a:t> )</a:t>
            </a:r>
          </a:p>
          <a:p>
            <a:r>
              <a:rPr lang="en-US" dirty="0" smtClean="0"/>
              <a:t>Familiarize yourself with the AD Manual </a:t>
            </a:r>
            <a:r>
              <a:rPr lang="en-US" dirty="0"/>
              <a:t>and the Format Guide (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education.nova.edu/applied-research/writing-and-preparing-the-dissertation.html</a:t>
            </a:r>
            <a:r>
              <a:rPr lang="en-US" dirty="0" smtClean="0"/>
              <a:t> )</a:t>
            </a:r>
          </a:p>
          <a:p>
            <a:r>
              <a:rPr lang="en-US" dirty="0" smtClean="0"/>
              <a:t>Familiarize </a:t>
            </a:r>
            <a:r>
              <a:rPr lang="en-US" dirty="0"/>
              <a:t>yourself with ADRIANA (</a:t>
            </a: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adriana.nova.edu</a:t>
            </a:r>
            <a:r>
              <a:rPr lang="en-US" dirty="0" smtClean="0"/>
              <a:t> )</a:t>
            </a:r>
          </a:p>
          <a:p>
            <a:r>
              <a:rPr lang="en-US" dirty="0" smtClean="0"/>
              <a:t>Makes sure you have IRB approval prior to collecting your data!</a:t>
            </a:r>
          </a:p>
          <a:p>
            <a:r>
              <a:rPr lang="en-US" b="1" dirty="0" smtClean="0"/>
              <a:t>Take advantage of </a:t>
            </a:r>
            <a:r>
              <a:rPr lang="en-US" b="1" dirty="0" smtClean="0"/>
              <a:t>the support available to you:</a:t>
            </a:r>
          </a:p>
          <a:p>
            <a:pPr lvl="1"/>
            <a:r>
              <a:rPr lang="en-US" b="1" dirty="0" smtClean="0"/>
              <a:t>DSS Workshops </a:t>
            </a:r>
          </a:p>
          <a:p>
            <a:pPr lvl="1"/>
            <a:r>
              <a:rPr lang="en-US" b="1" dirty="0" smtClean="0"/>
              <a:t>Q&amp;A sessions </a:t>
            </a:r>
          </a:p>
          <a:p>
            <a:pPr lvl="1"/>
            <a:r>
              <a:rPr lang="en-US" b="1" dirty="0" smtClean="0"/>
              <a:t>DSS Canvas course</a:t>
            </a:r>
            <a:endParaRPr lang="en-US" b="1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38400" y="6510089"/>
            <a:ext cx="4171942" cy="347911"/>
          </a:xfrm>
        </p:spPr>
        <p:txBody>
          <a:bodyPr/>
          <a:lstStyle/>
          <a:p>
            <a:r>
              <a:rPr lang="en-US" dirty="0" smtClean="0"/>
              <a:t>Abraham S. Fischler College of Education and School of Criminal Justice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93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DSS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DSS is designed to support students as they navigate the dissertation process and their research sequence.</a:t>
            </a:r>
          </a:p>
          <a:p>
            <a:r>
              <a:rPr lang="en-US" dirty="0" smtClean="0"/>
              <a:t>Visit the DSS website </a:t>
            </a:r>
            <a:r>
              <a:rPr lang="en-US" dirty="0"/>
              <a:t>(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education.nova.edu/applied-research/index.html</a:t>
            </a:r>
            <a:r>
              <a:rPr lang="en-US" dirty="0" smtClean="0"/>
              <a:t> ) to locate information </a:t>
            </a:r>
            <a:r>
              <a:rPr lang="en-US" dirty="0"/>
              <a:t>on the people and resources available to help you finish your dissertation and realize your </a:t>
            </a:r>
            <a:r>
              <a:rPr lang="en-US" dirty="0" smtClean="0"/>
              <a:t>potential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38400" y="6510089"/>
            <a:ext cx="4171942" cy="347911"/>
          </a:xfrm>
        </p:spPr>
        <p:txBody>
          <a:bodyPr/>
          <a:lstStyle/>
          <a:p>
            <a:r>
              <a:rPr lang="en-US" dirty="0" smtClean="0"/>
              <a:t>Abraham S. Fischler College of Education and School of Criminal Justice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87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 the DSS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Associate Dean of Dissertations, Research, and Program Planning</a:t>
            </a:r>
          </a:p>
          <a:p>
            <a:pPr lvl="1"/>
            <a:r>
              <a:rPr lang="en-US" dirty="0" smtClean="0"/>
              <a:t>Dana Mills, PhD</a:t>
            </a:r>
          </a:p>
          <a:p>
            <a:r>
              <a:rPr lang="en-US" dirty="0" smtClean="0"/>
              <a:t>Director of DSS</a:t>
            </a:r>
          </a:p>
          <a:p>
            <a:pPr lvl="1"/>
            <a:r>
              <a:rPr lang="en-US" dirty="0" smtClean="0"/>
              <a:t>Jennifer Reeves, PhD</a:t>
            </a:r>
          </a:p>
          <a:p>
            <a:r>
              <a:rPr lang="en-US" dirty="0" smtClean="0"/>
              <a:t>DSS Faculty</a:t>
            </a:r>
          </a:p>
          <a:p>
            <a:pPr lvl="1"/>
            <a:r>
              <a:rPr lang="en-US" dirty="0" smtClean="0"/>
              <a:t>Alex Edmonds, PhD</a:t>
            </a:r>
          </a:p>
          <a:p>
            <a:pPr lvl="1"/>
            <a:r>
              <a:rPr lang="en-US" dirty="0" smtClean="0"/>
              <a:t>Steven Hecht, PhD</a:t>
            </a:r>
          </a:p>
          <a:p>
            <a:pPr lvl="1"/>
            <a:r>
              <a:rPr lang="en-US" dirty="0" smtClean="0"/>
              <a:t>Vanaja Nethi, PhD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38400" y="6510089"/>
            <a:ext cx="4171942" cy="347911"/>
          </a:xfrm>
        </p:spPr>
        <p:txBody>
          <a:bodyPr/>
          <a:lstStyle/>
          <a:p>
            <a:r>
              <a:rPr lang="en-US" dirty="0" smtClean="0"/>
              <a:t>Abraham S. Fischler College of Education and School of Criminal Justice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82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 the DSS team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/>
              <a:t>Assistant Director of Compliance/IRB</a:t>
            </a:r>
          </a:p>
          <a:p>
            <a:pPr lvl="1"/>
            <a:r>
              <a:rPr lang="en-US" dirty="0"/>
              <a:t>Ashley Russom, EdD</a:t>
            </a:r>
          </a:p>
          <a:p>
            <a:r>
              <a:rPr lang="en-US" dirty="0" smtClean="0"/>
              <a:t>Research </a:t>
            </a:r>
            <a:r>
              <a:rPr lang="en-US" dirty="0"/>
              <a:t>Process Associate/Final Format Review</a:t>
            </a:r>
          </a:p>
          <a:p>
            <a:pPr lvl="1"/>
            <a:r>
              <a:rPr lang="en-US" dirty="0"/>
              <a:t>Camille Coke</a:t>
            </a:r>
          </a:p>
          <a:p>
            <a:r>
              <a:rPr lang="en-US" dirty="0" smtClean="0"/>
              <a:t>Dissertation Services Associates (DSAs)</a:t>
            </a:r>
          </a:p>
          <a:p>
            <a:pPr lvl="1"/>
            <a:r>
              <a:rPr lang="en-US" dirty="0" smtClean="0"/>
              <a:t>David Weintraub</a:t>
            </a:r>
          </a:p>
          <a:p>
            <a:pPr lvl="1"/>
            <a:r>
              <a:rPr lang="en-US" dirty="0" smtClean="0"/>
              <a:t>Katrina Pann</a:t>
            </a:r>
          </a:p>
          <a:p>
            <a:pPr lvl="1"/>
            <a:r>
              <a:rPr lang="en-US" dirty="0" smtClean="0"/>
              <a:t>Francisco Vital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38400" y="6510089"/>
            <a:ext cx="4171942" cy="347911"/>
          </a:xfrm>
        </p:spPr>
        <p:txBody>
          <a:bodyPr/>
          <a:lstStyle/>
          <a:p>
            <a:r>
              <a:rPr lang="en-US" dirty="0" smtClean="0"/>
              <a:t>Abraham S. Fischler College of Education and School of Criminal Justice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79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/>
          </p:cNvGraphicFramePr>
          <p:nvPr>
            <p:extLst/>
          </p:nvPr>
        </p:nvGraphicFramePr>
        <p:xfrm>
          <a:off x="533400" y="1676400"/>
          <a:ext cx="80772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a typeface="ＭＳ Ｐゴシック" pitchFamily="-110" charset="-128"/>
              </a:rPr>
              <a:t>Overview of the Dissertation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09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62000" y="152400"/>
            <a:ext cx="7772400" cy="1143000"/>
          </a:xfrm>
          <a:prstGeom prst="rect">
            <a:avLst/>
          </a:prstGeom>
        </p:spPr>
        <p:txBody>
          <a:bodyPr/>
          <a:lstStyle/>
          <a:p>
            <a:pPr algn="ctr" latinLnBrk="1">
              <a:defRPr/>
            </a:pPr>
            <a:r>
              <a:rPr lang="en-US" sz="4500" b="1" dirty="0">
                <a:ea typeface="ＭＳ Ｐゴシック" pitchFamily="-110" charset="-128"/>
                <a:cs typeface="+mn-cs"/>
              </a:rPr>
              <a:t>Dissertation Flow </a:t>
            </a:r>
            <a:r>
              <a:rPr lang="en-US" sz="4500" b="1" dirty="0" smtClean="0">
                <a:ea typeface="ＭＳ Ｐゴシック" pitchFamily="-110" charset="-128"/>
                <a:cs typeface="+mn-cs"/>
              </a:rPr>
              <a:t>Chart</a:t>
            </a:r>
            <a:endParaRPr lang="en-US" sz="4500" b="1" dirty="0">
              <a:ea typeface="ＭＳ Ｐゴシック" pitchFamily="-110" charset="-128"/>
              <a:cs typeface="+mn-cs"/>
            </a:endParaRPr>
          </a:p>
        </p:txBody>
      </p:sp>
      <p:sp>
        <p:nvSpPr>
          <p:cNvPr id="5" name="Content Placeholder 24"/>
          <p:cNvSpPr txBox="1">
            <a:spLocks/>
          </p:cNvSpPr>
          <p:nvPr/>
        </p:nvSpPr>
        <p:spPr>
          <a:xfrm>
            <a:off x="987011" y="5684847"/>
            <a:ext cx="1524000" cy="6096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b="1" dirty="0">
                <a:solidFill>
                  <a:srgbClr val="FFFFFF"/>
                </a:solidFill>
                <a:ea typeface="ＭＳ Ｐゴシック" pitchFamily="-110" charset="-128"/>
              </a:rPr>
              <a:t>Conduct</a:t>
            </a:r>
          </a:p>
          <a:p>
            <a:pPr algn="ctr">
              <a:lnSpc>
                <a:spcPct val="90000"/>
              </a:lnSpc>
              <a:defRPr/>
            </a:pPr>
            <a:r>
              <a:rPr lang="en-US" b="1" dirty="0">
                <a:solidFill>
                  <a:srgbClr val="FFFFFF"/>
                </a:solidFill>
                <a:ea typeface="ＭＳ Ｐゴシック" pitchFamily="-110" charset="-128"/>
              </a:rPr>
              <a:t>Research</a:t>
            </a:r>
          </a:p>
        </p:txBody>
      </p:sp>
      <p:sp>
        <p:nvSpPr>
          <p:cNvPr id="8" name="Rectangle 7"/>
          <p:cNvSpPr/>
          <p:nvPr/>
        </p:nvSpPr>
        <p:spPr>
          <a:xfrm>
            <a:off x="4153673" y="847943"/>
            <a:ext cx="2305079" cy="14369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-110" charset="-128"/>
              </a:rPr>
              <a:t>Register for First Benchmark: </a:t>
            </a:r>
          </a:p>
          <a:p>
            <a:pPr algn="ctr">
              <a:defRPr/>
            </a:pPr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-110" charset="-128"/>
              </a:rPr>
              <a:t>DISR 8966 and </a:t>
            </a:r>
            <a:b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-110" charset="-128"/>
              </a:rPr>
            </a:br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-110" charset="-128"/>
              </a:rPr>
              <a:t>RES 9300</a:t>
            </a:r>
            <a:endParaRPr lang="en-US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ＭＳ Ｐゴシック" pitchFamily="-110" charset="-12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475335" y="1012464"/>
            <a:ext cx="1488846" cy="1125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-110" charset="-128"/>
              </a:rPr>
              <a:t>Student is assigned Committee</a:t>
            </a:r>
            <a:endParaRPr lang="en-US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ＭＳ Ｐゴシック" pitchFamily="-110" charset="-128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84858" y="847943"/>
            <a:ext cx="2971801" cy="1561992"/>
          </a:xfrm>
          <a:prstGeom prst="ellipse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ＭＳ Ｐゴシック" pitchFamily="-110" charset="-128"/>
            </a:endParaRPr>
          </a:p>
          <a:p>
            <a:pPr algn="ctr">
              <a:defRPr/>
            </a:pPr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-110" charset="-128"/>
              </a:rPr>
              <a:t>Complete introductory courses in concentration and RES 8100</a:t>
            </a:r>
          </a:p>
          <a:p>
            <a:pPr algn="ctr">
              <a:defRPr/>
            </a:pPr>
            <a:endParaRPr lang="en-US" b="1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ＭＳ Ｐゴシック" pitchFamily="-110" charset="-12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75143" y="3278201"/>
            <a:ext cx="1447800" cy="87615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-110" charset="-128"/>
              </a:rPr>
              <a:t>Prospectus</a:t>
            </a:r>
          </a:p>
          <a:p>
            <a:pPr algn="ctr">
              <a:defRPr/>
            </a:pPr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-110" charset="-128"/>
              </a:rPr>
              <a:t>DISR 8966</a:t>
            </a:r>
            <a:endParaRPr lang="en-US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ＭＳ Ｐゴシック" pitchFamily="-110" charset="-128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581400" y="3039512"/>
            <a:ext cx="1944807" cy="111484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-110" charset="-128"/>
              </a:rPr>
              <a:t>Proposal Chapters 1 &amp; 2</a:t>
            </a:r>
          </a:p>
          <a:p>
            <a:pPr algn="ctr">
              <a:defRPr/>
            </a:pPr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-110" charset="-128"/>
              </a:rPr>
              <a:t>DISR 8967</a:t>
            </a:r>
            <a:endParaRPr lang="en-US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ＭＳ Ｐゴシック" pitchFamily="-110" charset="-128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529687" y="5277900"/>
            <a:ext cx="2242316" cy="12782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rgbClr val="FFFFFF"/>
                </a:solidFill>
                <a:ea typeface="ＭＳ Ｐゴシック" pitchFamily="-110" charset="-128"/>
              </a:rPr>
              <a:t>Applied Dissertation </a:t>
            </a:r>
            <a:r>
              <a:rPr lang="en-US" b="1" dirty="0" smtClean="0">
                <a:solidFill>
                  <a:srgbClr val="FFFFFF"/>
                </a:solidFill>
                <a:ea typeface="ＭＳ Ｐゴシック" pitchFamily="-110" charset="-128"/>
              </a:rPr>
              <a:t>Report</a:t>
            </a:r>
          </a:p>
          <a:p>
            <a:pPr algn="ctr">
              <a:defRPr/>
            </a:pPr>
            <a:r>
              <a:rPr lang="en-US" b="1" dirty="0" smtClean="0">
                <a:solidFill>
                  <a:srgbClr val="FFFFFF"/>
                </a:solidFill>
                <a:ea typeface="ＭＳ Ｐゴシック" pitchFamily="-110" charset="-128"/>
              </a:rPr>
              <a:t>DISR 8969</a:t>
            </a:r>
            <a:endParaRPr lang="en-US" b="1" dirty="0">
              <a:solidFill>
                <a:srgbClr val="FFFFFF"/>
              </a:solidFill>
              <a:ea typeface="ＭＳ Ｐゴシック" pitchFamily="-110" charset="-128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73959" y="5181600"/>
            <a:ext cx="1524000" cy="12954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 smtClean="0">
                <a:solidFill>
                  <a:srgbClr val="FFFFFF"/>
                </a:solidFill>
                <a:ea typeface="ＭＳ Ｐゴシック" pitchFamily="-110" charset="-128"/>
              </a:rPr>
              <a:t>Final Format</a:t>
            </a:r>
          </a:p>
          <a:p>
            <a:pPr algn="ctr">
              <a:defRPr/>
            </a:pPr>
            <a:r>
              <a:rPr lang="en-US" b="1" dirty="0" smtClean="0">
                <a:solidFill>
                  <a:srgbClr val="FFFFFF"/>
                </a:solidFill>
                <a:ea typeface="ＭＳ Ｐゴシック" pitchFamily="-110" charset="-128"/>
              </a:rPr>
              <a:t> </a:t>
            </a:r>
            <a:r>
              <a:rPr lang="en-US" b="1" dirty="0">
                <a:solidFill>
                  <a:srgbClr val="FFFFFF"/>
                </a:solidFill>
                <a:ea typeface="ＭＳ Ｐゴシック" pitchFamily="-110" charset="-128"/>
              </a:rPr>
              <a:t>Review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1447800" y="2100921"/>
            <a:ext cx="5979725" cy="10432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2613891" y="3733698"/>
            <a:ext cx="708134" cy="70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5603581" y="3713843"/>
            <a:ext cx="774167" cy="65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2695927" y="5917038"/>
            <a:ext cx="776757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5990664" y="5840000"/>
            <a:ext cx="56253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Down Arrow 11"/>
          <p:cNvSpPr/>
          <p:nvPr/>
        </p:nvSpPr>
        <p:spPr>
          <a:xfrm rot="16200000">
            <a:off x="3374343" y="114242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6506562" y="1484703"/>
            <a:ext cx="914400" cy="2737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Curved Connector 2"/>
          <p:cNvCxnSpPr/>
          <p:nvPr/>
        </p:nvCxnSpPr>
        <p:spPr>
          <a:xfrm rot="10800000" flipV="1">
            <a:off x="1749011" y="4288372"/>
            <a:ext cx="5834548" cy="1262457"/>
          </a:xfrm>
          <a:prstGeom prst="curvedConnector3">
            <a:avLst>
              <a:gd name="adj1" fmla="val 9954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6455122" y="3048000"/>
            <a:ext cx="1944807" cy="116970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-110" charset="-128"/>
              </a:rPr>
              <a:t>Proposal Chapter 3 </a:t>
            </a:r>
            <a:r>
              <a:rPr 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-110" charset="-128"/>
              </a:rPr>
              <a:t>and </a:t>
            </a:r>
          </a:p>
          <a:p>
            <a:pPr algn="ctr">
              <a:defRPr/>
            </a:pPr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-110" charset="-128"/>
              </a:rPr>
              <a:t>IRB Approval</a:t>
            </a:r>
          </a:p>
          <a:p>
            <a:pPr algn="ctr">
              <a:defRPr/>
            </a:pPr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-110" charset="-128"/>
              </a:rPr>
              <a:t>DISR 8968</a:t>
            </a:r>
            <a:endParaRPr lang="en-US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ＭＳ Ｐゴシック" pitchFamily="-11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881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68375" y="99219"/>
            <a:ext cx="7886700" cy="1325563"/>
          </a:xfrm>
        </p:spPr>
        <p:txBody>
          <a:bodyPr/>
          <a:lstStyle/>
          <a:p>
            <a:r>
              <a:rPr lang="en-US" b="1" dirty="0"/>
              <a:t>EDD Research Sequence </a:t>
            </a:r>
            <a:endParaRPr lang="en-US" dirty="0"/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1571625" y="4248568"/>
            <a:ext cx="2451100" cy="7588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1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 8916 - Qualitative Research Design</a:t>
            </a:r>
            <a:endParaRPr kumimoji="0" lang="en-US" altLang="en-US" sz="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4378325" y="4248568"/>
            <a:ext cx="2636838" cy="7588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1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 8911 - Quantitative Research Design</a:t>
            </a:r>
            <a:endParaRPr kumimoji="0" lang="en-US" altLang="en-US" sz="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2087563" y="4864518"/>
            <a:ext cx="1476375" cy="4222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Mixed Method Module QUAL emphasis designs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700213" y="5872580"/>
            <a:ext cx="2181225" cy="9493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1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 8926 - Qualitative Analysis</a:t>
            </a:r>
            <a:endParaRPr kumimoji="0" lang="en-US" altLang="en-US" sz="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(Prerequisites: RES 8916 – </a:t>
            </a:r>
            <a:r>
              <a:rPr kumimoji="0" lang="en-US" altLang="en-US" sz="11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Qual</a:t>
            </a: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Design)</a:t>
            </a:r>
            <a:b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4610100" y="5822950"/>
            <a:ext cx="2247900" cy="9493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1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 8921 - Quantitative Analysis</a:t>
            </a:r>
            <a:endParaRPr kumimoji="0" lang="en-US" altLang="en-US" sz="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(Prerequisites: RES 8911 – Quant Design)</a:t>
            </a:r>
            <a:endParaRPr kumimoji="0" lang="en-US" altLang="en-US" sz="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AutoShape 2"/>
          <p:cNvSpPr>
            <a:spLocks noChangeShapeType="1"/>
          </p:cNvSpPr>
          <p:nvPr/>
        </p:nvSpPr>
        <p:spPr bwMode="auto">
          <a:xfrm>
            <a:off x="1166813" y="4057650"/>
            <a:ext cx="58483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11"/>
          <p:cNvSpPr>
            <a:spLocks noChangeShapeType="1"/>
          </p:cNvSpPr>
          <p:nvPr/>
        </p:nvSpPr>
        <p:spPr bwMode="auto">
          <a:xfrm>
            <a:off x="1166813" y="5686425"/>
            <a:ext cx="59245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2744788" y="1518068"/>
            <a:ext cx="2457450" cy="6159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1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 8100 - Nature of Knowing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744788" y="2602330"/>
            <a:ext cx="2520950" cy="97061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1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 9300 – Methods of Inquiry</a:t>
            </a:r>
            <a:endParaRPr kumimoji="0" lang="en-US" altLang="en-US" sz="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(Co-requisite: DISR 8966 – AD I)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AutoShape 4"/>
          <p:cNvSpPr>
            <a:spLocks noChangeArrowheads="1"/>
          </p:cNvSpPr>
          <p:nvPr/>
        </p:nvSpPr>
        <p:spPr bwMode="auto">
          <a:xfrm>
            <a:off x="3863975" y="2139950"/>
            <a:ext cx="346075" cy="3302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2"/>
              </a:solidFill>
            </a:endParaRP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4911725" y="4847055"/>
            <a:ext cx="1620838" cy="438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Mixed Method Module QUAN emphasis designs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2608263" y="5268913"/>
            <a:ext cx="346075" cy="330200"/>
          </a:xfrm>
          <a:prstGeom prst="downArrow">
            <a:avLst>
              <a:gd name="adj1" fmla="val 39083"/>
              <a:gd name="adj2" fmla="val 23079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2"/>
              </a:solidFill>
            </a:endParaRPr>
          </a:p>
        </p:txBody>
      </p:sp>
      <p:sp>
        <p:nvSpPr>
          <p:cNvPr id="16" name="AutoShape 7"/>
          <p:cNvSpPr>
            <a:spLocks noChangeArrowheads="1"/>
          </p:cNvSpPr>
          <p:nvPr/>
        </p:nvSpPr>
        <p:spPr bwMode="auto">
          <a:xfrm>
            <a:off x="5602288" y="5268913"/>
            <a:ext cx="346075" cy="330200"/>
          </a:xfrm>
          <a:prstGeom prst="downArrow">
            <a:avLst>
              <a:gd name="adj1" fmla="val 39083"/>
              <a:gd name="adj2" fmla="val 23079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2"/>
              </a:solidFill>
            </a:endParaRPr>
          </a:p>
        </p:txBody>
      </p:sp>
      <p:sp>
        <p:nvSpPr>
          <p:cNvPr id="17" name="AutoShape 6"/>
          <p:cNvSpPr>
            <a:spLocks noChangeArrowheads="1"/>
          </p:cNvSpPr>
          <p:nvPr/>
        </p:nvSpPr>
        <p:spPr bwMode="auto">
          <a:xfrm rot="13425519">
            <a:off x="3744913" y="3484563"/>
            <a:ext cx="638175" cy="669925"/>
          </a:xfrm>
          <a:custGeom>
            <a:avLst/>
            <a:gdLst>
              <a:gd name="G0" fmla="+- 9257 0 0"/>
              <a:gd name="G1" fmla="+- 18514 0 0"/>
              <a:gd name="G2" fmla="+- 6171 0 0"/>
              <a:gd name="G3" fmla="*/ 9257 1 2"/>
              <a:gd name="G4" fmla="+- G3 10800 0"/>
              <a:gd name="G5" fmla="+- 21600 9257 18514"/>
              <a:gd name="G6" fmla="+- 18514 6171 0"/>
              <a:gd name="G7" fmla="*/ G6 1 2"/>
              <a:gd name="G8" fmla="*/ 18514 2 1"/>
              <a:gd name="G9" fmla="+- G8 0 21600"/>
              <a:gd name="G10" fmla="+- G5 0 G4"/>
              <a:gd name="G11" fmla="+- 9257 0 G4"/>
              <a:gd name="G12" fmla="*/ G2 G10 G11"/>
              <a:gd name="T0" fmla="*/ 15429 w 21600"/>
              <a:gd name="T1" fmla="*/ 0 h 21600"/>
              <a:gd name="T2" fmla="*/ 9257 w 21600"/>
              <a:gd name="T3" fmla="*/ 6171 h 21600"/>
              <a:gd name="T4" fmla="*/ 6171 w 21600"/>
              <a:gd name="T5" fmla="*/ 9257 h 21600"/>
              <a:gd name="T6" fmla="*/ 0 w 21600"/>
              <a:gd name="T7" fmla="*/ 15429 h 21600"/>
              <a:gd name="T8" fmla="*/ 6171 w 21600"/>
              <a:gd name="T9" fmla="*/ 21600 h 21600"/>
              <a:gd name="T10" fmla="*/ 12343 w 21600"/>
              <a:gd name="T11" fmla="*/ 18514 h 21600"/>
              <a:gd name="T12" fmla="*/ 18514 w 21600"/>
              <a:gd name="T13" fmla="*/ 12343 h 21600"/>
              <a:gd name="T14" fmla="*/ 21600 w 21600"/>
              <a:gd name="T15" fmla="*/ 6171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G12 w 21600"/>
              <a:gd name="T25" fmla="*/ G5 h 21600"/>
              <a:gd name="T26" fmla="*/ G1 w 21600"/>
              <a:gd name="T27" fmla="*/ G1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5429" y="0"/>
                </a:moveTo>
                <a:lnTo>
                  <a:pt x="9257" y="6171"/>
                </a:lnTo>
                <a:lnTo>
                  <a:pt x="12343" y="6171"/>
                </a:lnTo>
                <a:lnTo>
                  <a:pt x="12343" y="12343"/>
                </a:lnTo>
                <a:lnTo>
                  <a:pt x="6171" y="12343"/>
                </a:lnTo>
                <a:lnTo>
                  <a:pt x="6171" y="9257"/>
                </a:lnTo>
                <a:lnTo>
                  <a:pt x="0" y="15429"/>
                </a:lnTo>
                <a:lnTo>
                  <a:pt x="6171" y="21600"/>
                </a:lnTo>
                <a:lnTo>
                  <a:pt x="6171" y="18514"/>
                </a:lnTo>
                <a:lnTo>
                  <a:pt x="18514" y="18514"/>
                </a:lnTo>
                <a:lnTo>
                  <a:pt x="18514" y="6171"/>
                </a:lnTo>
                <a:lnTo>
                  <a:pt x="21600" y="6171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2"/>
              </a:solidFill>
            </a:endParaRPr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12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Institutional Review Board Process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any point, students may log into IRB Manager (</a:t>
            </a:r>
            <a:r>
              <a:rPr lang="en-US" dirty="0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nova.my.irbmanager.com</a:t>
            </a:r>
            <a:r>
              <a:rPr lang="en-US" dirty="0" smtClean="0"/>
              <a:t> ), create an account, complete the Researcher Qualification </a:t>
            </a:r>
            <a:r>
              <a:rPr lang="en-US" dirty="0" err="1" smtClean="0"/>
              <a:t>xForm</a:t>
            </a:r>
            <a:r>
              <a:rPr lang="en-US" dirty="0" smtClean="0"/>
              <a:t>, and ensure completion of CITI course (note: CITI course completion is a required activity in RES 9300: MOI).</a:t>
            </a:r>
          </a:p>
          <a:p>
            <a:r>
              <a:rPr lang="en-US" dirty="0" smtClean="0"/>
              <a:t>Upon approval of the proposal, students may complete the new protocol submission </a:t>
            </a:r>
            <a:r>
              <a:rPr lang="en-US" dirty="0" err="1" smtClean="0"/>
              <a:t>xForm</a:t>
            </a:r>
            <a:r>
              <a:rPr lang="en-US" dirty="0" smtClean="0"/>
              <a:t> in IRB Manager and upload appropriate supporting documentation. </a:t>
            </a:r>
          </a:p>
          <a:p>
            <a:r>
              <a:rPr lang="en-US" dirty="0" smtClean="0"/>
              <a:t>The submission form is then sent to the dissertation chair and the FCE IRB center representative for review.</a:t>
            </a:r>
          </a:p>
          <a:p>
            <a:r>
              <a:rPr lang="en-US" dirty="0" smtClean="0"/>
              <a:t>After review to ensure the study meets certain criteria, IRB approval will be granted.</a:t>
            </a:r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38400" y="6510089"/>
            <a:ext cx="4171942" cy="347911"/>
          </a:xfrm>
        </p:spPr>
        <p:txBody>
          <a:bodyPr/>
          <a:lstStyle/>
          <a:p>
            <a:r>
              <a:rPr lang="en-US" dirty="0" smtClean="0"/>
              <a:t>Abraham S. Fischler College of Education and School of Criminal Justice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06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IRB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Student PIs:</a:t>
            </a:r>
          </a:p>
          <a:p>
            <a:pPr marL="800100" lvl="1" indent="-457200">
              <a:buFont typeface="+mj-lt"/>
              <a:buAutoNum type="alphaLcPeriod"/>
            </a:pPr>
            <a:r>
              <a:rPr lang="en-US" b="1" dirty="0" smtClean="0"/>
              <a:t>Must obtain NSU IRB approval before approaching potential participants or collecting any data.</a:t>
            </a:r>
          </a:p>
          <a:p>
            <a:pPr marL="800100" lvl="1" indent="-457200">
              <a:buFont typeface="+mj-lt"/>
              <a:buAutoNum type="alphaLcPeriod"/>
            </a:pPr>
            <a:r>
              <a:rPr lang="en-US" dirty="0" smtClean="0"/>
              <a:t>Obtain </a:t>
            </a:r>
            <a:r>
              <a:rPr lang="en-US" dirty="0"/>
              <a:t>thesis/dissertation proposal approval from thesis/dissertation committee prior to beginning IRB Process (if related to thesis/dissertation).</a:t>
            </a:r>
          </a:p>
          <a:p>
            <a:pPr marL="800100" lvl="1" indent="-457200">
              <a:buFont typeface="+mj-lt"/>
              <a:buAutoNum type="alphaLcPeriod"/>
            </a:pPr>
            <a:r>
              <a:rPr lang="en-US" dirty="0"/>
              <a:t>Obtain approval from Faculty Advisor prior to beginning IRB Process (if research is unrelated to thesis/dissertation).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Complete the required CITI Human Subjects Training course.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Create an IRBManager </a:t>
            </a:r>
            <a:r>
              <a:rPr lang="en-US" smtClean="0"/>
              <a:t>account at </a:t>
            </a:r>
            <a:r>
              <a:rPr lang="en-US" b="1" smtClean="0">
                <a:hlinkClick r:id="rId2"/>
              </a:rPr>
              <a:t>https</a:t>
            </a:r>
            <a:r>
              <a:rPr lang="en-US" b="1">
                <a:hlinkClick r:id="rId2"/>
              </a:rPr>
              <a:t>://</a:t>
            </a:r>
            <a:r>
              <a:rPr lang="en-US" b="1" smtClean="0">
                <a:hlinkClick r:id="rId2"/>
              </a:rPr>
              <a:t>nova.my.irbmanager.com/Login.aspx</a:t>
            </a:r>
            <a:r>
              <a:rPr lang="en-US" b="1" smtClean="0"/>
              <a:t> .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Complete the </a:t>
            </a:r>
            <a:r>
              <a:rPr lang="en-US" i="1" dirty="0"/>
              <a:t>Researchers Qualification xForm </a:t>
            </a:r>
            <a:r>
              <a:rPr lang="en-US" dirty="0"/>
              <a:t>in </a:t>
            </a:r>
            <a:r>
              <a:rPr lang="en-US" dirty="0" smtClean="0"/>
              <a:t>IRBManager.</a:t>
            </a:r>
            <a:endParaRPr lang="en-US" dirty="0"/>
          </a:p>
          <a:p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38400" y="6510089"/>
            <a:ext cx="4171942" cy="347911"/>
          </a:xfrm>
        </p:spPr>
        <p:txBody>
          <a:bodyPr/>
          <a:lstStyle/>
          <a:p>
            <a:r>
              <a:rPr lang="en-US" dirty="0" smtClean="0"/>
              <a:t>Abraham S. Fischler College of Education and School of Criminal Justice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11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12716</TotalTime>
  <Words>1427</Words>
  <Application>Microsoft Office PowerPoint</Application>
  <PresentationFormat>On-screen Show (4:3)</PresentationFormat>
  <Paragraphs>175</Paragraphs>
  <Slides>18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MS PGothic</vt:lpstr>
      <vt:lpstr>MS PGothic</vt:lpstr>
      <vt:lpstr>Arial</vt:lpstr>
      <vt:lpstr>Calibri</vt:lpstr>
      <vt:lpstr>Calibri Light</vt:lpstr>
      <vt:lpstr>Times New Roman</vt:lpstr>
      <vt:lpstr>Retrospect</vt:lpstr>
      <vt:lpstr>Dissertation Support Services (DSS)</vt:lpstr>
      <vt:lpstr>Overview of DSS</vt:lpstr>
      <vt:lpstr>Meet the DSS team</vt:lpstr>
      <vt:lpstr>Meet the DSS team (cont’d)</vt:lpstr>
      <vt:lpstr>Overview of the Dissertation</vt:lpstr>
      <vt:lpstr>PowerPoint Presentation</vt:lpstr>
      <vt:lpstr>EDD Research Sequence </vt:lpstr>
      <vt:lpstr>Institutional Review Board Process </vt:lpstr>
      <vt:lpstr>IRB Manager</vt:lpstr>
      <vt:lpstr>IRB Manager</vt:lpstr>
      <vt:lpstr>Live IRB Q &amp; A</vt:lpstr>
      <vt:lpstr>Satisfactory Academic Progress (SAP)</vt:lpstr>
      <vt:lpstr>Students’  Responsibilities</vt:lpstr>
      <vt:lpstr>Dissertation Chairs’ Responsibilities</vt:lpstr>
      <vt:lpstr>DSS Updates</vt:lpstr>
      <vt:lpstr>Questions/Concerns</vt:lpstr>
      <vt:lpstr>Questions/Concerns</vt:lpstr>
      <vt:lpstr>Tips for Success</vt:lpstr>
    </vt:vector>
  </TitlesOfParts>
  <Company>NOVA Southeastern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Detailed Process</dc:title>
  <dc:creator>FSEHS</dc:creator>
  <cp:lastModifiedBy>Jennifer Reeves</cp:lastModifiedBy>
  <cp:revision>398</cp:revision>
  <cp:lastPrinted>2009-06-04T14:46:12Z</cp:lastPrinted>
  <dcterms:created xsi:type="dcterms:W3CDTF">2011-12-12T16:51:37Z</dcterms:created>
  <dcterms:modified xsi:type="dcterms:W3CDTF">2019-06-26T20:28:58Z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TC300004971033</vt:lpwstr>
  </property>
</Properties>
</file>