
<file path=[Content_Types].xml><?xml version="1.0" encoding="utf-8"?>
<Types xmlns="http://schemas.openxmlformats.org/package/2006/content-types">
  <Default Extension="fntdata" ContentType="application/x-fontdata"/>
  <Default Extension="gif" ContentType="image/gi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0"/>
  </p:notesMasterIdLst>
  <p:sldIdLst>
    <p:sldId id="256" r:id="rId5"/>
    <p:sldId id="257" r:id="rId6"/>
    <p:sldId id="258" r:id="rId7"/>
    <p:sldId id="259" r:id="rId8"/>
    <p:sldId id="260" r:id="rId9"/>
    <p:sldId id="261" r:id="rId10"/>
    <p:sldId id="262" r:id="rId11"/>
    <p:sldId id="263" r:id="rId12"/>
    <p:sldId id="265" r:id="rId13"/>
    <p:sldId id="266" r:id="rId14"/>
    <p:sldId id="267" r:id="rId15"/>
    <p:sldId id="268" r:id="rId16"/>
    <p:sldId id="269" r:id="rId17"/>
    <p:sldId id="270" r:id="rId18"/>
    <p:sldId id="271"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Maven Pro" panose="020B0604020202020204" charset="0"/>
      <p:regular r:id="rId25"/>
      <p:bold r:id="rId26"/>
    </p:embeddedFont>
    <p:embeddedFont>
      <p:font typeface="Nuni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FD8194-FBAD-46AA-B6EF-B08EF48D8EFC}">
  <a:tblStyle styleId="{2BFD8194-FBAD-46AA-B6EF-B08EF48D8EF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FB16D82-1118-4195-BB55-56F280ED393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2" y="3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867b9ea77f_1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867b9ea77f_1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67b9ea77f_15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67b9ea77f_15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67b9ea77f_15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67b9ea77f_15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867b9ea77f_15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867b9ea77f_15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67b9ea77f_15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867b9ea77f_15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867b9ea77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867b9ea77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8dc438eac0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8dc438eac0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dd1c94b3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8dd1c94b3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dd1c94b32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8dd1c94b3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8dd1c94b3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8dd1c94b3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8dc438eac0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8dc438eac0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dc438eac0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8dc438eac0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867b9ea77f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867b9ea77f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867b9ea77f_15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867b9ea77f_15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celiasue.wordpress.com/2011/09/01/labor-day-weekend-florida-coast-pet-friendl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1269062" y="2811434"/>
            <a:ext cx="4255500" cy="1872900"/>
          </a:xfrm>
          <a:prstGeom prst="rect">
            <a:avLst/>
          </a:prstGeom>
        </p:spPr>
        <p:txBody>
          <a:bodyPr spcFirstLastPara="1" wrap="square" lIns="91425" tIns="91425" rIns="91425" bIns="91425" anchor="ctr" anchorCtr="0">
            <a:noAutofit/>
          </a:bodyPr>
          <a:lstStyle/>
          <a:p>
            <a:r>
              <a:rPr lang="en-US" dirty="0">
                <a:solidFill>
                  <a:schemeClr val="accent1"/>
                </a:solidFill>
              </a:rPr>
              <a:t>Assessment Committee Meeting</a:t>
            </a:r>
            <a:br>
              <a:rPr lang="en-US" dirty="0">
                <a:solidFill>
                  <a:schemeClr val="accent1"/>
                </a:solidFill>
              </a:rPr>
            </a:br>
            <a:br>
              <a:rPr lang="en-US" dirty="0">
                <a:solidFill>
                  <a:schemeClr val="accent1"/>
                </a:solidFill>
              </a:rPr>
            </a:br>
            <a:r>
              <a:rPr lang="en-US" dirty="0">
                <a:solidFill>
                  <a:schemeClr val="accent1"/>
                </a:solidFill>
              </a:rPr>
              <a:t>July 22, 2020  </a:t>
            </a:r>
            <a:r>
              <a:rPr lang="en-US" dirty="0"/>
              <a:t>Meeting e</a:t>
            </a:r>
            <a:br>
              <a:rPr lang="en-US" dirty="0"/>
            </a:br>
            <a:br>
              <a:rPr lang="en-US" b="0" dirty="0"/>
            </a:br>
            <a:br>
              <a:rPr lang="en-US" dirty="0"/>
            </a:br>
            <a:br>
              <a:rPr lang="en-US" b="0" dirty="0"/>
            </a:br>
            <a:br>
              <a:rPr lang="en-US" dirty="0"/>
            </a:br>
            <a:endParaRPr dirty="0"/>
          </a:p>
        </p:txBody>
      </p:sp>
      <p:sp>
        <p:nvSpPr>
          <p:cNvPr id="278" name="Google Shape;278;p13"/>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July 22, 2020.</a:t>
            </a:r>
            <a:endParaRPr dirty="0"/>
          </a:p>
        </p:txBody>
      </p:sp>
      <p:sp>
        <p:nvSpPr>
          <p:cNvPr id="2" name="Rectangle 1">
            <a:extLst>
              <a:ext uri="{FF2B5EF4-FFF2-40B4-BE49-F238E27FC236}">
                <a16:creationId xmlns:a16="http://schemas.microsoft.com/office/drawing/2014/main" id="{0A055463-A744-4346-BE56-3F457503B064}"/>
              </a:ext>
            </a:extLst>
          </p:cNvPr>
          <p:cNvSpPr/>
          <p:nvPr/>
        </p:nvSpPr>
        <p:spPr>
          <a:xfrm>
            <a:off x="4454820" y="2417862"/>
            <a:ext cx="234360" cy="307777"/>
          </a:xfrm>
          <a:prstGeom prst="rect">
            <a:avLst/>
          </a:prstGeom>
        </p:spPr>
        <p:txBody>
          <a:bodyPr wrap="none">
            <a:spAutoFit/>
          </a:bodyPr>
          <a:lstStyle/>
          <a:p>
            <a:r>
              <a:rPr lang="en-US" dirty="0"/>
              <a:t> </a:t>
            </a:r>
          </a:p>
        </p:txBody>
      </p:sp>
      <p:sp>
        <p:nvSpPr>
          <p:cNvPr id="3" name="Rectangle 2">
            <a:extLst>
              <a:ext uri="{FF2B5EF4-FFF2-40B4-BE49-F238E27FC236}">
                <a16:creationId xmlns:a16="http://schemas.microsoft.com/office/drawing/2014/main" id="{D9E0B8BF-2491-4B73-8D6F-F4D167B158D9}"/>
              </a:ext>
            </a:extLst>
          </p:cNvPr>
          <p:cNvSpPr/>
          <p:nvPr/>
        </p:nvSpPr>
        <p:spPr>
          <a:xfrm>
            <a:off x="4454820" y="2417862"/>
            <a:ext cx="234360" cy="307777"/>
          </a:xfrm>
          <a:prstGeom prst="rect">
            <a:avLst/>
          </a:prstGeom>
        </p:spPr>
        <p:txBody>
          <a:bodyPr wrap="none">
            <a:spAutoFit/>
          </a:bodyPr>
          <a:lstStyle/>
          <a:p>
            <a:r>
              <a:rPr lang="en-US" dirty="0"/>
              <a:t> </a:t>
            </a:r>
          </a:p>
        </p:txBody>
      </p:sp>
      <p:sp>
        <p:nvSpPr>
          <p:cNvPr id="4" name="Rectangle 3">
            <a:extLst>
              <a:ext uri="{FF2B5EF4-FFF2-40B4-BE49-F238E27FC236}">
                <a16:creationId xmlns:a16="http://schemas.microsoft.com/office/drawing/2014/main" id="{070F6EB0-34E1-4392-B14E-EB1F32A7D4FA}"/>
              </a:ext>
            </a:extLst>
          </p:cNvPr>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3"/>
          <p:cNvSpPr txBox="1">
            <a:spLocks noGrp="1"/>
          </p:cNvSpPr>
          <p:nvPr>
            <p:ph type="title"/>
          </p:nvPr>
        </p:nvSpPr>
        <p:spPr>
          <a:xfrm>
            <a:off x="1303800" y="598575"/>
            <a:ext cx="7521544" cy="75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0" i="1" dirty="0">
                <a:solidFill>
                  <a:srgbClr val="000000"/>
                </a:solidFill>
                <a:latin typeface="Nunito" panose="020B0604020202020204" charset="0"/>
                <a:ea typeface="Times New Roman"/>
                <a:cs typeface="Times New Roman"/>
                <a:sym typeface="Times New Roman"/>
              </a:rPr>
              <a:t>How might our students complete their field experiences and internship </a:t>
            </a:r>
            <a:endParaRPr sz="3700" dirty="0">
              <a:latin typeface="Nunito" panose="020B0604020202020204" charset="0"/>
            </a:endParaRPr>
          </a:p>
        </p:txBody>
      </p:sp>
      <p:graphicFrame>
        <p:nvGraphicFramePr>
          <p:cNvPr id="337" name="Google Shape;337;p23"/>
          <p:cNvGraphicFramePr/>
          <p:nvPr>
            <p:extLst>
              <p:ext uri="{D42A27DB-BD31-4B8C-83A1-F6EECF244321}">
                <p14:modId xmlns:p14="http://schemas.microsoft.com/office/powerpoint/2010/main" val="2688920319"/>
              </p:ext>
            </p:extLst>
          </p:nvPr>
        </p:nvGraphicFramePr>
        <p:xfrm>
          <a:off x="48491" y="1510146"/>
          <a:ext cx="9033164" cy="3865974"/>
        </p:xfrm>
        <a:graphic>
          <a:graphicData uri="http://schemas.openxmlformats.org/drawingml/2006/table">
            <a:tbl>
              <a:tblPr>
                <a:noFill/>
                <a:tableStyleId>{0FB16D82-1118-4195-BB55-56F280ED3933}</a:tableStyleId>
              </a:tblPr>
              <a:tblGrid>
                <a:gridCol w="1106564">
                  <a:extLst>
                    <a:ext uri="{9D8B030D-6E8A-4147-A177-3AD203B41FA5}">
                      <a16:colId xmlns:a16="http://schemas.microsoft.com/office/drawing/2014/main" val="20000"/>
                    </a:ext>
                  </a:extLst>
                </a:gridCol>
                <a:gridCol w="7926600">
                  <a:extLst>
                    <a:ext uri="{9D8B030D-6E8A-4147-A177-3AD203B41FA5}">
                      <a16:colId xmlns:a16="http://schemas.microsoft.com/office/drawing/2014/main" val="20001"/>
                    </a:ext>
                  </a:extLst>
                </a:gridCol>
              </a:tblGrid>
              <a:tr h="472210">
                <a:tc>
                  <a:txBody>
                    <a:bodyPr/>
                    <a:lstStyle/>
                    <a:p>
                      <a:pPr marL="0" lvl="0" indent="0" algn="l" rtl="0">
                        <a:spcBef>
                          <a:spcPts val="0"/>
                        </a:spcBef>
                        <a:spcAft>
                          <a:spcPts val="0"/>
                        </a:spcAft>
                        <a:buNone/>
                      </a:pPr>
                      <a:r>
                        <a:rPr lang="en" sz="2000" b="0" dirty="0">
                          <a:latin typeface="Nunito" panose="020B0604020202020204" charset="0"/>
                        </a:rPr>
                        <a:t>District</a:t>
                      </a:r>
                      <a:endParaRPr sz="2000" b="0" dirty="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dirty="0">
                          <a:latin typeface="Nunito" panose="020B0604020202020204" charset="0"/>
                        </a:rPr>
                        <a:t>Strategies</a:t>
                      </a:r>
                      <a:endParaRPr sz="2000" dirty="0">
                        <a:latin typeface="Nunito" panose="020B0604020202020204" charset="0"/>
                      </a:endParaRPr>
                    </a:p>
                  </a:txBody>
                  <a:tcPr marL="91425" marR="91425" marT="91425" marB="91425"/>
                </a:tc>
                <a:extLst>
                  <a:ext uri="{0D108BD9-81ED-4DB2-BD59-A6C34878D82A}">
                    <a16:rowId xmlns:a16="http://schemas.microsoft.com/office/drawing/2014/main" val="10000"/>
                  </a:ext>
                </a:extLst>
              </a:tr>
              <a:tr h="670789">
                <a:tc>
                  <a:txBody>
                    <a:bodyPr/>
                    <a:lstStyle/>
                    <a:p>
                      <a:pPr marL="0" lvl="0" indent="0" algn="l" rtl="0">
                        <a:spcBef>
                          <a:spcPts val="0"/>
                        </a:spcBef>
                        <a:spcAft>
                          <a:spcPts val="0"/>
                        </a:spcAft>
                        <a:buNone/>
                      </a:pPr>
                      <a:r>
                        <a:rPr lang="en" sz="2000" b="0" dirty="0">
                          <a:latin typeface="Nunito" panose="020B0604020202020204" charset="0"/>
                          <a:ea typeface="Times New Roman"/>
                          <a:cs typeface="Times New Roman"/>
                          <a:sym typeface="Times New Roman"/>
                        </a:rPr>
                        <a:t>Bro-wa</a:t>
                      </a:r>
                      <a:r>
                        <a:rPr lang="en-US" sz="2000" b="0" dirty="0">
                          <a:latin typeface="Nunito" panose="020B0604020202020204" charset="0"/>
                          <a:ea typeface="Times New Roman"/>
                          <a:cs typeface="Times New Roman"/>
                          <a:sym typeface="Times New Roman"/>
                        </a:rPr>
                        <a:t>r</a:t>
                      </a:r>
                      <a:r>
                        <a:rPr lang="en" sz="2000" b="0" dirty="0">
                          <a:latin typeface="Nunito" panose="020B0604020202020204" charset="0"/>
                          <a:ea typeface="Times New Roman"/>
                          <a:cs typeface="Times New Roman"/>
                          <a:sym typeface="Times New Roman"/>
                        </a:rPr>
                        <a:t>d</a:t>
                      </a:r>
                      <a:endParaRPr sz="2000" b="0" dirty="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dirty="0">
                          <a:latin typeface="Nunito" panose="020B0604020202020204" charset="0"/>
                          <a:ea typeface="Times New Roman"/>
                          <a:cs typeface="Times New Roman"/>
                          <a:sym typeface="Times New Roman"/>
                        </a:rPr>
                        <a:t>Making all student teacher placements that they will continue in whatever model their district chooses. Trying to give students access to Canvas.</a:t>
                      </a:r>
                      <a:endParaRPr sz="2000" dirty="0">
                        <a:latin typeface="Nunito" panose="020B0604020202020204" charset="0"/>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583536">
                <a:tc>
                  <a:txBody>
                    <a:bodyPr/>
                    <a:lstStyle/>
                    <a:p>
                      <a:pPr marL="0" lvl="0" indent="0" algn="l" rtl="0">
                        <a:spcBef>
                          <a:spcPts val="0"/>
                        </a:spcBef>
                        <a:spcAft>
                          <a:spcPts val="0"/>
                        </a:spcAft>
                        <a:buNone/>
                      </a:pPr>
                      <a:r>
                        <a:rPr lang="en" sz="2000" b="0" dirty="0">
                          <a:latin typeface="Nunito" panose="020B0604020202020204" charset="0"/>
                          <a:ea typeface="Times New Roman"/>
                          <a:cs typeface="Times New Roman"/>
                          <a:sym typeface="Times New Roman"/>
                        </a:rPr>
                        <a:t>P</a:t>
                      </a:r>
                      <a:r>
                        <a:rPr lang="en-US" sz="2000" b="0" dirty="0" err="1">
                          <a:latin typeface="Nunito" panose="020B0604020202020204" charset="0"/>
                          <a:ea typeface="Times New Roman"/>
                          <a:cs typeface="Times New Roman"/>
                          <a:sym typeface="Times New Roman"/>
                        </a:rPr>
                        <a:t>alm</a:t>
                      </a:r>
                      <a:endParaRPr lang="en" sz="2000" b="0" dirty="0">
                        <a:latin typeface="Nunito" panose="020B0604020202020204" charset="0"/>
                        <a:ea typeface="Times New Roman"/>
                        <a:cs typeface="Times New Roman"/>
                        <a:sym typeface="Times New Roman"/>
                      </a:endParaRPr>
                    </a:p>
                    <a:p>
                      <a:pPr marL="0" lvl="0" indent="0" algn="l" rtl="0">
                        <a:spcBef>
                          <a:spcPts val="0"/>
                        </a:spcBef>
                        <a:spcAft>
                          <a:spcPts val="0"/>
                        </a:spcAft>
                        <a:buNone/>
                      </a:pPr>
                      <a:r>
                        <a:rPr lang="en" sz="2000" b="0" dirty="0">
                          <a:latin typeface="Nunito" panose="020B0604020202020204" charset="0"/>
                          <a:ea typeface="Times New Roman"/>
                          <a:cs typeface="Times New Roman"/>
                          <a:sym typeface="Times New Roman"/>
                        </a:rPr>
                        <a:t>Beach</a:t>
                      </a:r>
                      <a:endParaRPr sz="2000" b="0" dirty="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dirty="0">
                          <a:latin typeface="Nunito" panose="020B0604020202020204" charset="0"/>
                          <a:ea typeface="Times New Roman"/>
                          <a:cs typeface="Times New Roman"/>
                          <a:sym typeface="Times New Roman"/>
                        </a:rPr>
                        <a:t>Google access for interns prior or from day one. </a:t>
                      </a:r>
                      <a:endParaRPr sz="2000" dirty="0">
                        <a:latin typeface="Nunito" panose="020B0604020202020204" charset="0"/>
                      </a:endParaRPr>
                    </a:p>
                  </a:txBody>
                  <a:tcPr marL="91425" marR="91425" marT="91425" marB="91425"/>
                </a:tc>
                <a:extLst>
                  <a:ext uri="{0D108BD9-81ED-4DB2-BD59-A6C34878D82A}">
                    <a16:rowId xmlns:a16="http://schemas.microsoft.com/office/drawing/2014/main" val="10002"/>
                  </a:ext>
                </a:extLst>
              </a:tr>
              <a:tr h="759591">
                <a:tc>
                  <a:txBody>
                    <a:bodyPr/>
                    <a:lstStyle/>
                    <a:p>
                      <a:pPr marL="0" lvl="0" indent="0" algn="l" rtl="0">
                        <a:spcBef>
                          <a:spcPts val="0"/>
                        </a:spcBef>
                        <a:spcAft>
                          <a:spcPts val="0"/>
                        </a:spcAft>
                        <a:buNone/>
                      </a:pPr>
                      <a:r>
                        <a:rPr lang="en" sz="2000" b="0">
                          <a:latin typeface="Nunito" panose="020B0604020202020204" charset="0"/>
                          <a:ea typeface="Times New Roman"/>
                          <a:cs typeface="Times New Roman"/>
                          <a:sym typeface="Times New Roman"/>
                        </a:rPr>
                        <a:t>Miami Dade: </a:t>
                      </a:r>
                      <a:endParaRPr sz="2000" b="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dirty="0">
                          <a:latin typeface="Nunito" panose="020B0604020202020204" charset="0"/>
                          <a:ea typeface="Times New Roman"/>
                          <a:cs typeface="Times New Roman"/>
                          <a:sym typeface="Times New Roman"/>
                        </a:rPr>
                        <a:t>foresee access for students due to security issues. May push back to spring 2021</a:t>
                      </a:r>
                      <a:endParaRPr sz="2000" dirty="0">
                        <a:latin typeface="Nunito" panose="020B0604020202020204" charset="0"/>
                      </a:endParaRPr>
                    </a:p>
                  </a:txBody>
                  <a:tcPr marL="91425" marR="91425" marT="91425" marB="91425"/>
                </a:tc>
                <a:extLst>
                  <a:ext uri="{0D108BD9-81ED-4DB2-BD59-A6C34878D82A}">
                    <a16:rowId xmlns:a16="http://schemas.microsoft.com/office/drawing/2014/main" val="10003"/>
                  </a:ext>
                </a:extLst>
              </a:tr>
              <a:tr h="696174">
                <a:tc>
                  <a:txBody>
                    <a:bodyPr/>
                    <a:lstStyle/>
                    <a:p>
                      <a:pPr marL="0" lvl="0" indent="0" algn="l" rtl="0">
                        <a:spcBef>
                          <a:spcPts val="0"/>
                        </a:spcBef>
                        <a:spcAft>
                          <a:spcPts val="0"/>
                        </a:spcAft>
                        <a:buNone/>
                      </a:pPr>
                      <a:r>
                        <a:rPr lang="en" sz="2000" b="0" dirty="0">
                          <a:latin typeface="Nunito" panose="020B0604020202020204" charset="0"/>
                          <a:ea typeface="Times New Roman"/>
                          <a:cs typeface="Times New Roman"/>
                          <a:sym typeface="Times New Roman"/>
                        </a:rPr>
                        <a:t>Osceola</a:t>
                      </a:r>
                      <a:endParaRPr sz="2000" b="0" dirty="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dirty="0">
                          <a:latin typeface="Nunito" panose="020B0604020202020204" charset="0"/>
                        </a:rPr>
                        <a:t>Considering different options. </a:t>
                      </a:r>
                      <a:endParaRPr sz="2000" dirty="0">
                        <a:latin typeface="Nunito" panose="020B0604020202020204" charset="0"/>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4"/>
          <p:cNvSpPr txBox="1">
            <a:spLocks noGrp="1"/>
          </p:cNvSpPr>
          <p:nvPr>
            <p:ph type="title"/>
          </p:nvPr>
        </p:nvSpPr>
        <p:spPr>
          <a:xfrm>
            <a:off x="1206817" y="328411"/>
            <a:ext cx="7570037" cy="757800"/>
          </a:xfrm>
          <a:prstGeom prst="rect">
            <a:avLst/>
          </a:prstGeom>
        </p:spPr>
        <p:txBody>
          <a:bodyPr spcFirstLastPara="1" wrap="square" lIns="91425" tIns="91425" rIns="91425" bIns="91425" anchor="t" anchorCtr="0">
            <a:noAutofit/>
          </a:bodyPr>
          <a:lstStyle/>
          <a:p>
            <a:pPr marL="0" lvl="0" indent="0" algn="l" rtl="0">
              <a:lnSpc>
                <a:spcPct val="200000"/>
              </a:lnSpc>
              <a:spcBef>
                <a:spcPts val="1200"/>
              </a:spcBef>
              <a:spcAft>
                <a:spcPts val="0"/>
              </a:spcAft>
              <a:buNone/>
            </a:pPr>
            <a:r>
              <a:rPr lang="en" sz="700" b="0" dirty="0">
                <a:solidFill>
                  <a:srgbClr val="000000"/>
                </a:solidFill>
                <a:latin typeface="Times New Roman"/>
                <a:ea typeface="Times New Roman"/>
                <a:cs typeface="Times New Roman"/>
                <a:sym typeface="Times New Roman"/>
              </a:rPr>
              <a:t> </a:t>
            </a:r>
            <a:r>
              <a:rPr lang="en" sz="2000" b="0" i="1" dirty="0">
                <a:solidFill>
                  <a:srgbClr val="000000"/>
                </a:solidFill>
                <a:latin typeface="Nunito" panose="020B0604020202020204" charset="0"/>
                <a:ea typeface="Times New Roman"/>
                <a:cs typeface="Times New Roman"/>
                <a:sym typeface="Times New Roman"/>
              </a:rPr>
              <a:t>How can FCE &amp; SCJ support your district during th</a:t>
            </a:r>
            <a:r>
              <a:rPr lang="en-US" sz="2000" b="0" i="1" dirty="0">
                <a:solidFill>
                  <a:srgbClr val="000000"/>
                </a:solidFill>
                <a:latin typeface="Nunito" panose="020B0604020202020204" charset="0"/>
                <a:ea typeface="Times New Roman"/>
                <a:cs typeface="Times New Roman"/>
                <a:sym typeface="Times New Roman"/>
              </a:rPr>
              <a:t>is</a:t>
            </a:r>
            <a:r>
              <a:rPr lang="en" sz="2000" b="0" i="1" dirty="0">
                <a:solidFill>
                  <a:srgbClr val="000000"/>
                </a:solidFill>
                <a:latin typeface="Nunito" panose="020B0604020202020204" charset="0"/>
                <a:ea typeface="Times New Roman"/>
                <a:cs typeface="Times New Roman"/>
                <a:sym typeface="Times New Roman"/>
              </a:rPr>
              <a:t> crisis?</a:t>
            </a:r>
            <a:endParaRPr sz="2000" b="0" i="1" dirty="0">
              <a:solidFill>
                <a:srgbClr val="000000"/>
              </a:solidFill>
              <a:latin typeface="Nunito" panose="020B0604020202020204" charset="0"/>
              <a:ea typeface="Times New Roman"/>
              <a:cs typeface="Times New Roman"/>
              <a:sym typeface="Times New Roman"/>
            </a:endParaRPr>
          </a:p>
          <a:p>
            <a:pPr marL="0" lvl="0" indent="0" algn="l" rtl="0">
              <a:spcBef>
                <a:spcPts val="1200"/>
              </a:spcBef>
              <a:spcAft>
                <a:spcPts val="0"/>
              </a:spcAft>
              <a:buNone/>
            </a:pPr>
            <a:endParaRPr sz="2300" b="0" i="1" dirty="0">
              <a:solidFill>
                <a:srgbClr val="000000"/>
              </a:solidFill>
              <a:latin typeface="Times New Roman"/>
              <a:ea typeface="Times New Roman"/>
              <a:cs typeface="Times New Roman"/>
              <a:sym typeface="Times New Roman"/>
            </a:endParaRPr>
          </a:p>
        </p:txBody>
      </p:sp>
      <p:graphicFrame>
        <p:nvGraphicFramePr>
          <p:cNvPr id="343" name="Google Shape;343;p24"/>
          <p:cNvGraphicFramePr/>
          <p:nvPr>
            <p:extLst>
              <p:ext uri="{D42A27DB-BD31-4B8C-83A1-F6EECF244321}">
                <p14:modId xmlns:p14="http://schemas.microsoft.com/office/powerpoint/2010/main" val="2132540955"/>
              </p:ext>
            </p:extLst>
          </p:nvPr>
        </p:nvGraphicFramePr>
        <p:xfrm>
          <a:off x="180109" y="1364673"/>
          <a:ext cx="8686799" cy="2820859"/>
        </p:xfrm>
        <a:graphic>
          <a:graphicData uri="http://schemas.openxmlformats.org/drawingml/2006/table">
            <a:tbl>
              <a:tblPr>
                <a:noFill/>
                <a:tableStyleId>{0FB16D82-1118-4195-BB55-56F280ED3933}</a:tableStyleId>
              </a:tblPr>
              <a:tblGrid>
                <a:gridCol w="1219200">
                  <a:extLst>
                    <a:ext uri="{9D8B030D-6E8A-4147-A177-3AD203B41FA5}">
                      <a16:colId xmlns:a16="http://schemas.microsoft.com/office/drawing/2014/main" val="20000"/>
                    </a:ext>
                  </a:extLst>
                </a:gridCol>
                <a:gridCol w="7467599">
                  <a:extLst>
                    <a:ext uri="{9D8B030D-6E8A-4147-A177-3AD203B41FA5}">
                      <a16:colId xmlns:a16="http://schemas.microsoft.com/office/drawing/2014/main" val="20001"/>
                    </a:ext>
                  </a:extLst>
                </a:gridCol>
              </a:tblGrid>
              <a:tr h="521565">
                <a:tc>
                  <a:txBody>
                    <a:bodyPr/>
                    <a:lstStyle/>
                    <a:p>
                      <a:pPr marL="0" lvl="0" indent="0" algn="l" rtl="0">
                        <a:spcBef>
                          <a:spcPts val="0"/>
                        </a:spcBef>
                        <a:spcAft>
                          <a:spcPts val="0"/>
                        </a:spcAft>
                        <a:buNone/>
                      </a:pPr>
                      <a:r>
                        <a:rPr lang="en" sz="2000">
                          <a:latin typeface="Nunito" panose="020B0604020202020204" charset="0"/>
                        </a:rPr>
                        <a:t>District</a:t>
                      </a:r>
                      <a:endParaRPr sz="200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dirty="0">
                          <a:latin typeface="Nunito" panose="020B0604020202020204" charset="0"/>
                        </a:rPr>
                        <a:t>Strategies</a:t>
                      </a:r>
                      <a:endParaRPr sz="2000" dirty="0">
                        <a:latin typeface="Nunito" panose="020B0604020202020204" charset="0"/>
                      </a:endParaRPr>
                    </a:p>
                  </a:txBody>
                  <a:tcPr marL="91425" marR="91425" marT="91425" marB="91425"/>
                </a:tc>
                <a:extLst>
                  <a:ext uri="{0D108BD9-81ED-4DB2-BD59-A6C34878D82A}">
                    <a16:rowId xmlns:a16="http://schemas.microsoft.com/office/drawing/2014/main" val="10000"/>
                  </a:ext>
                </a:extLst>
              </a:tr>
              <a:tr h="344344">
                <a:tc>
                  <a:txBody>
                    <a:bodyPr/>
                    <a:lstStyle/>
                    <a:p>
                      <a:pPr marL="0" lvl="0" indent="0" algn="l" rtl="0">
                        <a:spcBef>
                          <a:spcPts val="0"/>
                        </a:spcBef>
                        <a:spcAft>
                          <a:spcPts val="0"/>
                        </a:spcAft>
                        <a:buNone/>
                      </a:pPr>
                      <a:r>
                        <a:rPr lang="en" sz="2000" b="0">
                          <a:latin typeface="Nunito" panose="020B0604020202020204" charset="0"/>
                          <a:ea typeface="Times New Roman"/>
                          <a:cs typeface="Times New Roman"/>
                          <a:sym typeface="Times New Roman"/>
                        </a:rPr>
                        <a:t>Broward</a:t>
                      </a:r>
                      <a:endParaRPr sz="2000" b="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dirty="0">
                          <a:latin typeface="Nunito" panose="020B0604020202020204" charset="0"/>
                          <a:ea typeface="Times New Roman"/>
                          <a:cs typeface="Times New Roman"/>
                          <a:sym typeface="Times New Roman"/>
                        </a:rPr>
                        <a:t>Continue communication </a:t>
                      </a:r>
                      <a:endParaRPr sz="2000" dirty="0">
                        <a:latin typeface="Nunito" panose="020B0604020202020204" charset="0"/>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390094">
                <a:tc>
                  <a:txBody>
                    <a:bodyPr/>
                    <a:lstStyle/>
                    <a:p>
                      <a:pPr marL="0" lvl="0" indent="0" algn="l" rtl="0">
                        <a:spcBef>
                          <a:spcPts val="0"/>
                        </a:spcBef>
                        <a:spcAft>
                          <a:spcPts val="0"/>
                        </a:spcAft>
                        <a:buNone/>
                      </a:pPr>
                      <a:r>
                        <a:rPr lang="en" sz="2000" b="0" dirty="0">
                          <a:latin typeface="Nunito" panose="020B0604020202020204" charset="0"/>
                          <a:ea typeface="Times New Roman"/>
                          <a:cs typeface="Times New Roman"/>
                          <a:sym typeface="Times New Roman"/>
                        </a:rPr>
                        <a:t>P. Beach</a:t>
                      </a:r>
                      <a:endParaRPr sz="2000" b="0" dirty="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dirty="0">
                          <a:latin typeface="Nunito" panose="020B0604020202020204" charset="0"/>
                          <a:ea typeface="Times New Roman"/>
                          <a:cs typeface="Times New Roman"/>
                          <a:sym typeface="Times New Roman"/>
                        </a:rPr>
                        <a:t>Getting students access to google classroom through Nova.</a:t>
                      </a:r>
                      <a:endParaRPr sz="2000" dirty="0">
                        <a:latin typeface="Nunito" panose="020B0604020202020204" charset="0"/>
                      </a:endParaRPr>
                    </a:p>
                  </a:txBody>
                  <a:tcPr marL="91425" marR="91425" marT="91425" marB="91425"/>
                </a:tc>
                <a:extLst>
                  <a:ext uri="{0D108BD9-81ED-4DB2-BD59-A6C34878D82A}">
                    <a16:rowId xmlns:a16="http://schemas.microsoft.com/office/drawing/2014/main" val="10002"/>
                  </a:ext>
                </a:extLst>
              </a:tr>
              <a:tr h="802429">
                <a:tc>
                  <a:txBody>
                    <a:bodyPr/>
                    <a:lstStyle/>
                    <a:p>
                      <a:pPr marL="0" lvl="0" indent="0" algn="l" rtl="0">
                        <a:spcBef>
                          <a:spcPts val="0"/>
                        </a:spcBef>
                        <a:spcAft>
                          <a:spcPts val="0"/>
                        </a:spcAft>
                        <a:buNone/>
                      </a:pPr>
                      <a:r>
                        <a:rPr lang="en" sz="2000" b="0" dirty="0">
                          <a:latin typeface="Nunito" panose="020B0604020202020204" charset="0"/>
                          <a:ea typeface="Times New Roman"/>
                          <a:cs typeface="Times New Roman"/>
                          <a:sym typeface="Times New Roman"/>
                        </a:rPr>
                        <a:t>Miami Dade </a:t>
                      </a:r>
                      <a:endParaRPr sz="2000" b="0" dirty="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dirty="0">
                          <a:latin typeface="Nunito" panose="020B0604020202020204" charset="0"/>
                          <a:ea typeface="Times New Roman"/>
                          <a:cs typeface="Times New Roman"/>
                          <a:sym typeface="Times New Roman"/>
                        </a:rPr>
                        <a:t>All students need to be aware to be flexible. Organize another TPAC meeting before school starts in Fall.  </a:t>
                      </a:r>
                      <a:endParaRPr sz="2000" dirty="0">
                        <a:latin typeface="Nunito" panose="020B0604020202020204" charset="0"/>
                      </a:endParaRPr>
                    </a:p>
                  </a:txBody>
                  <a:tcPr marL="91425" marR="91425" marT="91425" marB="91425"/>
                </a:tc>
                <a:extLst>
                  <a:ext uri="{0D108BD9-81ED-4DB2-BD59-A6C34878D82A}">
                    <a16:rowId xmlns:a16="http://schemas.microsoft.com/office/drawing/2014/main" val="10003"/>
                  </a:ext>
                </a:extLst>
              </a:tr>
              <a:tr h="521565">
                <a:tc>
                  <a:txBody>
                    <a:bodyPr/>
                    <a:lstStyle/>
                    <a:p>
                      <a:pPr marL="0" lvl="0" indent="0" algn="l" rtl="0">
                        <a:spcBef>
                          <a:spcPts val="0"/>
                        </a:spcBef>
                        <a:spcAft>
                          <a:spcPts val="0"/>
                        </a:spcAft>
                        <a:buNone/>
                      </a:pPr>
                      <a:r>
                        <a:rPr lang="en" sz="2000" b="0" dirty="0">
                          <a:latin typeface="Nunito" panose="020B0604020202020204" charset="0"/>
                          <a:ea typeface="Times New Roman"/>
                          <a:cs typeface="Times New Roman"/>
                          <a:sym typeface="Times New Roman"/>
                        </a:rPr>
                        <a:t>Osceola</a:t>
                      </a:r>
                      <a:endParaRPr sz="2000" b="0" dirty="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dirty="0">
                          <a:latin typeface="Nunito" panose="020B0604020202020204" charset="0"/>
                          <a:ea typeface="Times New Roman"/>
                          <a:cs typeface="Times New Roman"/>
                          <a:sym typeface="Times New Roman"/>
                        </a:rPr>
                        <a:t>Flexibility and understanding, facilitate communication </a:t>
                      </a:r>
                      <a:r>
                        <a:rPr lang="en" sz="2000" dirty="0">
                          <a:latin typeface="Nunito" panose="020B0604020202020204" charset="0"/>
                        </a:rPr>
                        <a:t> </a:t>
                      </a:r>
                      <a:endParaRPr sz="2000" dirty="0">
                        <a:latin typeface="Nunito" panose="020B0604020202020204" charset="0"/>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ELAC meeting</a:t>
            </a:r>
            <a:endParaRPr dirty="0"/>
          </a:p>
        </p:txBody>
      </p:sp>
      <p:sp>
        <p:nvSpPr>
          <p:cNvPr id="349" name="Google Shape;349;p25"/>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342900" indent="-342900">
              <a:spcAft>
                <a:spcPts val="1600"/>
              </a:spcAft>
            </a:pPr>
            <a:r>
              <a:rPr lang="en-US" sz="2000" dirty="0"/>
              <a:t>Held on </a:t>
            </a:r>
            <a:r>
              <a:rPr lang="en" sz="2000" dirty="0"/>
              <a:t>May 2020</a:t>
            </a:r>
          </a:p>
          <a:p>
            <a:pPr marL="342900" indent="-342900">
              <a:lnSpc>
                <a:spcPct val="95000"/>
              </a:lnSpc>
              <a:spcBef>
                <a:spcPts val="1400"/>
              </a:spcBef>
            </a:pPr>
            <a:r>
              <a:rPr lang="en-US" sz="2000" dirty="0"/>
              <a:t>The ELAC </a:t>
            </a:r>
            <a:r>
              <a:rPr lang="en-US" sz="2000" dirty="0">
                <a:solidFill>
                  <a:srgbClr val="000000"/>
                </a:solidFill>
                <a:latin typeface="Nunito" panose="020B0604020202020204" charset="0"/>
                <a:ea typeface="Arial"/>
                <a:cs typeface="Arial"/>
                <a:sym typeface="Arial"/>
              </a:rPr>
              <a:t>meeting was held on May 20, 2020</a:t>
            </a:r>
          </a:p>
          <a:p>
            <a:pPr marL="342900" indent="-342900">
              <a:lnSpc>
                <a:spcPct val="95000"/>
              </a:lnSpc>
              <a:spcBef>
                <a:spcPts val="1400"/>
              </a:spcBef>
            </a:pPr>
            <a:r>
              <a:rPr lang="en-US" sz="2000" dirty="0">
                <a:solidFill>
                  <a:srgbClr val="000000"/>
                </a:solidFill>
                <a:latin typeface="Nunito" panose="020B0604020202020204" charset="0"/>
                <a:ea typeface="Arial"/>
                <a:cs typeface="Arial"/>
                <a:sym typeface="Arial"/>
              </a:rPr>
              <a:t>Representatives from Miami Dade, Broward, Palm Beach, and St. Lucy school districts.</a:t>
            </a:r>
            <a:r>
              <a:rPr lang="en-US" sz="1400" dirty="0">
                <a:solidFill>
                  <a:srgbClr val="000000"/>
                </a:solidFill>
                <a:latin typeface="Nunito" panose="020B0604020202020204" charset="0"/>
                <a:ea typeface="Arial"/>
                <a:cs typeface="Arial"/>
                <a:sym typeface="Arial"/>
              </a:rPr>
              <a:t>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6"/>
          <p:cNvSpPr txBox="1">
            <a:spLocks noGrp="1"/>
          </p:cNvSpPr>
          <p:nvPr>
            <p:ph type="title"/>
          </p:nvPr>
        </p:nvSpPr>
        <p:spPr>
          <a:xfrm>
            <a:off x="1241454" y="217575"/>
            <a:ext cx="7576963" cy="757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700" b="0" dirty="0">
                <a:solidFill>
                  <a:srgbClr val="000000"/>
                </a:solidFill>
                <a:latin typeface="Times New Roman"/>
                <a:ea typeface="Times New Roman"/>
                <a:cs typeface="Times New Roman"/>
                <a:sym typeface="Times New Roman"/>
              </a:rPr>
              <a:t> </a:t>
            </a:r>
            <a:r>
              <a:rPr lang="en" sz="2000" dirty="0">
                <a:solidFill>
                  <a:srgbClr val="000000"/>
                </a:solidFill>
                <a:highlight>
                  <a:srgbClr val="FFFFFF"/>
                </a:highlight>
                <a:latin typeface="Nunito" panose="020B0604020202020204" charset="0"/>
                <a:ea typeface="Arial"/>
                <a:cs typeface="Arial"/>
                <a:sym typeface="Arial"/>
              </a:rPr>
              <a:t>How can FCE &amp; SCJ educational leadership programs better prepare leaders for this new reality?</a:t>
            </a:r>
            <a:endParaRPr sz="2000" dirty="0">
              <a:solidFill>
                <a:srgbClr val="000000"/>
              </a:solidFill>
              <a:highlight>
                <a:srgbClr val="FFFFFF"/>
              </a:highlight>
              <a:latin typeface="Nunito" panose="020B0604020202020204" charset="0"/>
              <a:ea typeface="Arial"/>
              <a:cs typeface="Arial"/>
              <a:sym typeface="Arial"/>
            </a:endParaRPr>
          </a:p>
          <a:p>
            <a:pPr marL="0" lvl="0" indent="0" algn="l" rtl="0">
              <a:lnSpc>
                <a:spcPct val="200000"/>
              </a:lnSpc>
              <a:spcBef>
                <a:spcPts val="1200"/>
              </a:spcBef>
              <a:spcAft>
                <a:spcPts val="1200"/>
              </a:spcAft>
              <a:buNone/>
            </a:pPr>
            <a:endParaRPr sz="1400" b="0" i="1" dirty="0">
              <a:solidFill>
                <a:srgbClr val="000000"/>
              </a:solidFill>
              <a:latin typeface="Times New Roman"/>
              <a:ea typeface="Times New Roman"/>
              <a:cs typeface="Times New Roman"/>
              <a:sym typeface="Times New Roman"/>
            </a:endParaRPr>
          </a:p>
        </p:txBody>
      </p:sp>
      <p:graphicFrame>
        <p:nvGraphicFramePr>
          <p:cNvPr id="355" name="Google Shape;355;p26"/>
          <p:cNvGraphicFramePr/>
          <p:nvPr>
            <p:extLst>
              <p:ext uri="{D42A27DB-BD31-4B8C-83A1-F6EECF244321}">
                <p14:modId xmlns:p14="http://schemas.microsoft.com/office/powerpoint/2010/main" val="7527948"/>
              </p:ext>
            </p:extLst>
          </p:nvPr>
        </p:nvGraphicFramePr>
        <p:xfrm>
          <a:off x="152401" y="1087148"/>
          <a:ext cx="8735290" cy="3952850"/>
        </p:xfrm>
        <a:graphic>
          <a:graphicData uri="http://schemas.openxmlformats.org/drawingml/2006/table">
            <a:tbl>
              <a:tblPr>
                <a:noFill/>
                <a:tableStyleId>{0FB16D82-1118-4195-BB55-56F280ED3933}</a:tableStyleId>
              </a:tblPr>
              <a:tblGrid>
                <a:gridCol w="1219199">
                  <a:extLst>
                    <a:ext uri="{9D8B030D-6E8A-4147-A177-3AD203B41FA5}">
                      <a16:colId xmlns:a16="http://schemas.microsoft.com/office/drawing/2014/main" val="20000"/>
                    </a:ext>
                  </a:extLst>
                </a:gridCol>
                <a:gridCol w="7516091">
                  <a:extLst>
                    <a:ext uri="{9D8B030D-6E8A-4147-A177-3AD203B41FA5}">
                      <a16:colId xmlns:a16="http://schemas.microsoft.com/office/drawing/2014/main" val="20001"/>
                    </a:ext>
                  </a:extLst>
                </a:gridCol>
              </a:tblGrid>
              <a:tr h="467710">
                <a:tc>
                  <a:txBody>
                    <a:bodyPr/>
                    <a:lstStyle/>
                    <a:p>
                      <a:pPr marL="0" lvl="0" indent="0" algn="l" rtl="0">
                        <a:spcBef>
                          <a:spcPts val="0"/>
                        </a:spcBef>
                        <a:spcAft>
                          <a:spcPts val="0"/>
                        </a:spcAft>
                        <a:buNone/>
                      </a:pPr>
                      <a:r>
                        <a:rPr lang="en" sz="1800" dirty="0">
                          <a:latin typeface="Nunito" panose="020B0604020202020204" charset="0"/>
                        </a:rPr>
                        <a:t>District</a:t>
                      </a:r>
                      <a:endParaRPr sz="1800" dirty="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1800" dirty="0">
                          <a:latin typeface="Nunito" panose="020B0604020202020204" charset="0"/>
                        </a:rPr>
                        <a:t>Strategies</a:t>
                      </a:r>
                      <a:endParaRPr sz="1800" dirty="0">
                        <a:latin typeface="Nunito" panose="020B0604020202020204" charset="0"/>
                      </a:endParaRPr>
                    </a:p>
                  </a:txBody>
                  <a:tcPr marL="91425" marR="91425" marT="91425" marB="91425"/>
                </a:tc>
                <a:extLst>
                  <a:ext uri="{0D108BD9-81ED-4DB2-BD59-A6C34878D82A}">
                    <a16:rowId xmlns:a16="http://schemas.microsoft.com/office/drawing/2014/main" val="10000"/>
                  </a:ext>
                </a:extLst>
              </a:tr>
              <a:tr h="467710">
                <a:tc>
                  <a:txBody>
                    <a:bodyPr/>
                    <a:lstStyle/>
                    <a:p>
                      <a:pPr marL="0" lvl="0" indent="0" algn="l" rtl="0">
                        <a:spcBef>
                          <a:spcPts val="0"/>
                        </a:spcBef>
                        <a:spcAft>
                          <a:spcPts val="0"/>
                        </a:spcAft>
                        <a:buNone/>
                      </a:pPr>
                      <a:r>
                        <a:rPr lang="en" sz="1800" b="0" dirty="0">
                          <a:latin typeface="Nunito" panose="020B0604020202020204" charset="0"/>
                          <a:ea typeface="Times New Roman"/>
                          <a:cs typeface="Times New Roman"/>
                          <a:sym typeface="Times New Roman"/>
                        </a:rPr>
                        <a:t>Broward</a:t>
                      </a:r>
                      <a:endParaRPr sz="1800" b="0" dirty="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1800" dirty="0">
                          <a:latin typeface="Nunito" panose="020B0604020202020204" charset="0"/>
                          <a:ea typeface="Calibri"/>
                          <a:cs typeface="Calibri"/>
                          <a:sym typeface="Calibri"/>
                        </a:rPr>
                        <a:t>Learn how to use Canvas and Microsoft Teams for meetings. </a:t>
                      </a:r>
                      <a:endParaRPr sz="1800" dirty="0">
                        <a:latin typeface="Nunito" panose="020B0604020202020204" charset="0"/>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791534">
                <a:tc>
                  <a:txBody>
                    <a:bodyPr/>
                    <a:lstStyle/>
                    <a:p>
                      <a:pPr marL="0" lvl="0" indent="0" algn="l" rtl="0">
                        <a:spcBef>
                          <a:spcPts val="0"/>
                        </a:spcBef>
                        <a:spcAft>
                          <a:spcPts val="0"/>
                        </a:spcAft>
                        <a:buNone/>
                      </a:pPr>
                      <a:r>
                        <a:rPr lang="en" sz="1800" b="0">
                          <a:latin typeface="Nunito" panose="020B0604020202020204" charset="0"/>
                          <a:ea typeface="Times New Roman"/>
                          <a:cs typeface="Times New Roman"/>
                          <a:sym typeface="Times New Roman"/>
                        </a:rPr>
                        <a:t>Palm Beach</a:t>
                      </a:r>
                      <a:endParaRPr sz="1800" b="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1800" dirty="0">
                          <a:latin typeface="Nunito" panose="020B0604020202020204" charset="0"/>
                          <a:ea typeface="Calibri"/>
                          <a:cs typeface="Calibri"/>
                          <a:sym typeface="Calibri"/>
                        </a:rPr>
                        <a:t>Lead people in a virtual settings and guide staff. Understand the budget and how it affects them as a whole county. </a:t>
                      </a:r>
                      <a:r>
                        <a:rPr lang="en" sz="1800" dirty="0">
                          <a:highlight>
                            <a:srgbClr val="FFFFFF"/>
                          </a:highlight>
                          <a:latin typeface="Nunito" panose="020B0604020202020204" charset="0"/>
                        </a:rPr>
                        <a:t>Align the tools to instruction.</a:t>
                      </a:r>
                      <a:endParaRPr sz="1800" dirty="0">
                        <a:latin typeface="Nunito" panose="020B0604020202020204" charset="0"/>
                        <a:ea typeface="Calibri"/>
                        <a:cs typeface="Calibri"/>
                        <a:sym typeface="Calibri"/>
                      </a:endParaRPr>
                    </a:p>
                  </a:txBody>
                  <a:tcPr marL="91425" marR="91425" marT="91425" marB="91425"/>
                </a:tc>
                <a:extLst>
                  <a:ext uri="{0D108BD9-81ED-4DB2-BD59-A6C34878D82A}">
                    <a16:rowId xmlns:a16="http://schemas.microsoft.com/office/drawing/2014/main" val="10002"/>
                  </a:ext>
                </a:extLst>
              </a:tr>
              <a:tr h="773544">
                <a:tc>
                  <a:txBody>
                    <a:bodyPr/>
                    <a:lstStyle/>
                    <a:p>
                      <a:pPr marL="0" lvl="0" indent="0" algn="l" rtl="0">
                        <a:spcBef>
                          <a:spcPts val="0"/>
                        </a:spcBef>
                        <a:spcAft>
                          <a:spcPts val="0"/>
                        </a:spcAft>
                        <a:buNone/>
                      </a:pPr>
                      <a:r>
                        <a:rPr lang="en" sz="1800" b="0">
                          <a:latin typeface="Nunito" panose="020B0604020202020204" charset="0"/>
                          <a:ea typeface="Times New Roman"/>
                          <a:cs typeface="Times New Roman"/>
                          <a:sym typeface="Times New Roman"/>
                        </a:rPr>
                        <a:t>Miami Dade: </a:t>
                      </a:r>
                      <a:endParaRPr sz="1800" b="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1800" dirty="0">
                          <a:latin typeface="Nunito" panose="020B0604020202020204" charset="0"/>
                          <a:ea typeface="Calibri"/>
                          <a:cs typeface="Calibri"/>
                          <a:sym typeface="Calibri"/>
                        </a:rPr>
                        <a:t>Students: be know how to use zoom  and Microsoft Teams. Use them  to motivate staff so they can engage students. Soft skills are essential. K</a:t>
                      </a:r>
                      <a:r>
                        <a:rPr lang="en" sz="1800" dirty="0">
                          <a:highlight>
                            <a:srgbClr val="FFFFFF"/>
                          </a:highlight>
                          <a:latin typeface="Nunito" panose="020B0604020202020204" charset="0"/>
                        </a:rPr>
                        <a:t>now who the key people are to contact to lean on. </a:t>
                      </a:r>
                      <a:endParaRPr sz="1800" dirty="0">
                        <a:latin typeface="Nunito" panose="020B0604020202020204" charset="0"/>
                        <a:ea typeface="Calibri"/>
                        <a:cs typeface="Calibri"/>
                        <a:sym typeface="Calibri"/>
                      </a:endParaRPr>
                    </a:p>
                  </a:txBody>
                  <a:tcPr marL="91425" marR="91425" marT="91425" marB="91425"/>
                </a:tc>
                <a:extLst>
                  <a:ext uri="{0D108BD9-81ED-4DB2-BD59-A6C34878D82A}">
                    <a16:rowId xmlns:a16="http://schemas.microsoft.com/office/drawing/2014/main" val="10003"/>
                  </a:ext>
                </a:extLst>
              </a:tr>
              <a:tr h="957943">
                <a:tc>
                  <a:txBody>
                    <a:bodyPr/>
                    <a:lstStyle/>
                    <a:p>
                      <a:pPr marL="0" lvl="0" indent="0" algn="l" rtl="0">
                        <a:spcBef>
                          <a:spcPts val="0"/>
                        </a:spcBef>
                        <a:spcAft>
                          <a:spcPts val="0"/>
                        </a:spcAft>
                        <a:buNone/>
                      </a:pPr>
                      <a:r>
                        <a:rPr lang="en" sz="1800" b="0" dirty="0">
                          <a:latin typeface="Nunito" panose="020B0604020202020204" charset="0"/>
                          <a:ea typeface="Calibri"/>
                          <a:cs typeface="Calibri"/>
                          <a:sym typeface="Calibri"/>
                        </a:rPr>
                        <a:t>St Lucie:</a:t>
                      </a:r>
                      <a:endParaRPr sz="1800" b="0" dirty="0">
                        <a:latin typeface="Nunito" panose="020B0604020202020204" charset="0"/>
                      </a:endParaRPr>
                    </a:p>
                  </a:txBody>
                  <a:tcPr marL="91425" marR="91425" marT="91425" marB="91425"/>
                </a:tc>
                <a:tc>
                  <a:txBody>
                    <a:bodyPr/>
                    <a:lstStyle/>
                    <a:p>
                      <a:pPr marL="0" lvl="0" indent="0" algn="l" rtl="0">
                        <a:lnSpc>
                          <a:spcPct val="100000"/>
                        </a:lnSpc>
                        <a:spcBef>
                          <a:spcPts val="0"/>
                        </a:spcBef>
                        <a:spcAft>
                          <a:spcPts val="0"/>
                        </a:spcAft>
                        <a:buNone/>
                      </a:pPr>
                      <a:r>
                        <a:rPr lang="en" sz="1800" dirty="0">
                          <a:highlight>
                            <a:srgbClr val="FFFFFF"/>
                          </a:highlight>
                          <a:latin typeface="Nunito" panose="020B0604020202020204" charset="0"/>
                        </a:rPr>
                        <a:t>Candidates should know how to make teachers accountable for teaching and communicating with students and parents.  Provide scenarios on how to go through these processes. </a:t>
                      </a:r>
                      <a:endParaRPr sz="1800" dirty="0">
                        <a:latin typeface="Nunito" panose="020B0604020202020204" charset="0"/>
                        <a:ea typeface="Times New Roman"/>
                        <a:cs typeface="Times New Roman"/>
                        <a:sym typeface="Times New Roman"/>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7"/>
          <p:cNvSpPr txBox="1">
            <a:spLocks noGrp="1"/>
          </p:cNvSpPr>
          <p:nvPr>
            <p:ph type="title"/>
          </p:nvPr>
        </p:nvSpPr>
        <p:spPr>
          <a:xfrm>
            <a:off x="1303799" y="598575"/>
            <a:ext cx="7507691" cy="75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000000"/>
                </a:solidFill>
                <a:latin typeface="Nunito" panose="020B0604020202020204" charset="0"/>
                <a:ea typeface="Calibri"/>
                <a:cs typeface="Calibri"/>
                <a:sym typeface="Calibri"/>
              </a:rPr>
              <a:t>Feedback on our new program of study for the Educational Leadership master’s program </a:t>
            </a:r>
            <a:endParaRPr sz="2000" dirty="0">
              <a:solidFill>
                <a:srgbClr val="000000"/>
              </a:solidFill>
              <a:highlight>
                <a:srgbClr val="FFFFFF"/>
              </a:highlight>
              <a:latin typeface="Nunito" panose="020B0604020202020204" charset="0"/>
              <a:ea typeface="Arial"/>
              <a:cs typeface="Arial"/>
              <a:sym typeface="Arial"/>
            </a:endParaRPr>
          </a:p>
          <a:p>
            <a:pPr marL="0" lvl="0" indent="0" algn="l" rtl="0">
              <a:lnSpc>
                <a:spcPct val="200000"/>
              </a:lnSpc>
              <a:spcBef>
                <a:spcPts val="1200"/>
              </a:spcBef>
              <a:spcAft>
                <a:spcPts val="1200"/>
              </a:spcAft>
              <a:buNone/>
            </a:pPr>
            <a:endParaRPr sz="1400" b="0" i="1" dirty="0">
              <a:solidFill>
                <a:srgbClr val="000000"/>
              </a:solidFill>
              <a:latin typeface="Times New Roman"/>
              <a:ea typeface="Times New Roman"/>
              <a:cs typeface="Times New Roman"/>
              <a:sym typeface="Times New Roman"/>
            </a:endParaRPr>
          </a:p>
        </p:txBody>
      </p:sp>
      <p:graphicFrame>
        <p:nvGraphicFramePr>
          <p:cNvPr id="361" name="Google Shape;361;p27"/>
          <p:cNvGraphicFramePr/>
          <p:nvPr>
            <p:extLst>
              <p:ext uri="{D42A27DB-BD31-4B8C-83A1-F6EECF244321}">
                <p14:modId xmlns:p14="http://schemas.microsoft.com/office/powerpoint/2010/main" val="1511857974"/>
              </p:ext>
            </p:extLst>
          </p:nvPr>
        </p:nvGraphicFramePr>
        <p:xfrm>
          <a:off x="186117" y="1461655"/>
          <a:ext cx="8625373" cy="3647840"/>
        </p:xfrm>
        <a:graphic>
          <a:graphicData uri="http://schemas.openxmlformats.org/drawingml/2006/table">
            <a:tbl>
              <a:tblPr>
                <a:noFill/>
                <a:tableStyleId>{0FB16D82-1118-4195-BB55-56F280ED3933}</a:tableStyleId>
              </a:tblPr>
              <a:tblGrid>
                <a:gridCol w="1192410">
                  <a:extLst>
                    <a:ext uri="{9D8B030D-6E8A-4147-A177-3AD203B41FA5}">
                      <a16:colId xmlns:a16="http://schemas.microsoft.com/office/drawing/2014/main" val="20000"/>
                    </a:ext>
                  </a:extLst>
                </a:gridCol>
                <a:gridCol w="7432963">
                  <a:extLst>
                    <a:ext uri="{9D8B030D-6E8A-4147-A177-3AD203B41FA5}">
                      <a16:colId xmlns:a16="http://schemas.microsoft.com/office/drawing/2014/main" val="20001"/>
                    </a:ext>
                  </a:extLst>
                </a:gridCol>
              </a:tblGrid>
              <a:tr h="449865">
                <a:tc>
                  <a:txBody>
                    <a:bodyPr/>
                    <a:lstStyle/>
                    <a:p>
                      <a:pPr marL="0" lvl="0" indent="0" algn="l" rtl="0">
                        <a:spcBef>
                          <a:spcPts val="0"/>
                        </a:spcBef>
                        <a:spcAft>
                          <a:spcPts val="0"/>
                        </a:spcAft>
                        <a:buNone/>
                      </a:pPr>
                      <a:r>
                        <a:rPr lang="en" sz="2000">
                          <a:latin typeface="Nunito" panose="020B0604020202020204" charset="0"/>
                        </a:rPr>
                        <a:t>District</a:t>
                      </a:r>
                      <a:endParaRPr sz="200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dirty="0">
                          <a:latin typeface="Nunito" panose="020B0604020202020204" charset="0"/>
                        </a:rPr>
                        <a:t>Feedback</a:t>
                      </a:r>
                      <a:endParaRPr sz="2000" dirty="0">
                        <a:latin typeface="Nunito" panose="020B0604020202020204" charset="0"/>
                      </a:endParaRPr>
                    </a:p>
                  </a:txBody>
                  <a:tcPr marL="91425" marR="91425" marT="91425" marB="91425"/>
                </a:tc>
                <a:extLst>
                  <a:ext uri="{0D108BD9-81ED-4DB2-BD59-A6C34878D82A}">
                    <a16:rowId xmlns:a16="http://schemas.microsoft.com/office/drawing/2014/main" val="10000"/>
                  </a:ext>
                </a:extLst>
              </a:tr>
              <a:tr h="1293415">
                <a:tc>
                  <a:txBody>
                    <a:bodyPr/>
                    <a:lstStyle/>
                    <a:p>
                      <a:pPr marL="0" lvl="0" indent="0" algn="l" rtl="0">
                        <a:spcBef>
                          <a:spcPts val="0"/>
                        </a:spcBef>
                        <a:spcAft>
                          <a:spcPts val="0"/>
                        </a:spcAft>
                        <a:buNone/>
                      </a:pPr>
                      <a:r>
                        <a:rPr lang="en" sz="2000" b="0" dirty="0">
                          <a:latin typeface="Nunito" panose="020B0604020202020204" charset="0"/>
                          <a:ea typeface="Times New Roman"/>
                          <a:cs typeface="Times New Roman"/>
                          <a:sym typeface="Times New Roman"/>
                        </a:rPr>
                        <a:t>Browad</a:t>
                      </a:r>
                      <a:endParaRPr sz="2000" b="0" dirty="0">
                        <a:latin typeface="Nunito" panose="020B0604020202020204" charset="0"/>
                      </a:endParaRPr>
                    </a:p>
                  </a:txBody>
                  <a:tcPr marL="91425" marR="91425" marT="91425" marB="91425"/>
                </a:tc>
                <a:tc>
                  <a:txBody>
                    <a:bodyPr/>
                    <a:lstStyle/>
                    <a:p>
                      <a:pPr marL="0" lvl="0" indent="0" algn="l" rtl="0">
                        <a:lnSpc>
                          <a:spcPct val="100000"/>
                        </a:lnSpc>
                        <a:spcBef>
                          <a:spcPts val="0"/>
                        </a:spcBef>
                        <a:spcAft>
                          <a:spcPts val="0"/>
                        </a:spcAft>
                        <a:buNone/>
                      </a:pPr>
                      <a:r>
                        <a:rPr lang="en" sz="2000" dirty="0">
                          <a:highlight>
                            <a:srgbClr val="FFFFFF"/>
                          </a:highlight>
                          <a:latin typeface="Nunito" panose="020B0604020202020204" charset="0"/>
                        </a:rPr>
                        <a:t>Like the focus on instructional leadership. Keep the program relevant and useful and people fired about what they have learned. The district focuses on operation, but every district operates differently, so it is hard for a program to teach that. </a:t>
                      </a:r>
                      <a:endParaRPr sz="2000" dirty="0">
                        <a:latin typeface="Nunito" panose="020B060402020202020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r h="449865">
                <a:tc>
                  <a:txBody>
                    <a:bodyPr/>
                    <a:lstStyle/>
                    <a:p>
                      <a:pPr marL="0" lvl="0" indent="0" algn="l" rtl="0">
                        <a:spcBef>
                          <a:spcPts val="0"/>
                        </a:spcBef>
                        <a:spcAft>
                          <a:spcPts val="0"/>
                        </a:spcAft>
                        <a:buNone/>
                      </a:pPr>
                      <a:r>
                        <a:rPr lang="en" sz="2000" b="0" dirty="0">
                          <a:latin typeface="Nunito" panose="020B0604020202020204" charset="0"/>
                          <a:ea typeface="Times New Roman"/>
                          <a:cs typeface="Times New Roman"/>
                          <a:sym typeface="Times New Roman"/>
                        </a:rPr>
                        <a:t>P. Beach</a:t>
                      </a:r>
                      <a:endParaRPr sz="2000" b="0" dirty="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dirty="0">
                          <a:latin typeface="Nunito" panose="020B0604020202020204" charset="0"/>
                          <a:ea typeface="Calibri"/>
                          <a:cs typeface="Calibri"/>
                          <a:sym typeface="Calibri"/>
                        </a:rPr>
                        <a:t>The tasks and assignments have to be converted virtually</a:t>
                      </a:r>
                      <a:endParaRPr sz="2000" dirty="0">
                        <a:latin typeface="Nunito" panose="020B0604020202020204" charset="0"/>
                        <a:ea typeface="Calibri"/>
                        <a:cs typeface="Calibri"/>
                        <a:sym typeface="Calibri"/>
                      </a:endParaRPr>
                    </a:p>
                  </a:txBody>
                  <a:tcPr marL="91425" marR="91425" marT="91425" marB="91425"/>
                </a:tc>
                <a:extLst>
                  <a:ext uri="{0D108BD9-81ED-4DB2-BD59-A6C34878D82A}">
                    <a16:rowId xmlns:a16="http://schemas.microsoft.com/office/drawing/2014/main" val="10002"/>
                  </a:ext>
                </a:extLst>
              </a:tr>
              <a:tr h="522827">
                <a:tc>
                  <a:txBody>
                    <a:bodyPr/>
                    <a:lstStyle/>
                    <a:p>
                      <a:pPr marL="0" lvl="0" indent="0" algn="l" rtl="0">
                        <a:spcBef>
                          <a:spcPts val="0"/>
                        </a:spcBef>
                        <a:spcAft>
                          <a:spcPts val="0"/>
                        </a:spcAft>
                        <a:buNone/>
                      </a:pPr>
                      <a:r>
                        <a:rPr lang="en" sz="2000" b="0" dirty="0">
                          <a:latin typeface="Nunito" panose="020B0604020202020204" charset="0"/>
                          <a:ea typeface="Times New Roman"/>
                          <a:cs typeface="Times New Roman"/>
                          <a:sym typeface="Times New Roman"/>
                        </a:rPr>
                        <a:t>M. Dade </a:t>
                      </a:r>
                      <a:endParaRPr sz="2000" b="0" dirty="0">
                        <a:latin typeface="Nunito" panose="020B0604020202020204" charset="0"/>
                      </a:endParaRPr>
                    </a:p>
                  </a:txBody>
                  <a:tcPr marL="91425" marR="91425" marT="91425" marB="91425"/>
                </a:tc>
                <a:tc>
                  <a:txBody>
                    <a:bodyPr/>
                    <a:lstStyle/>
                    <a:p>
                      <a:pPr marL="0" lvl="0" indent="0" algn="l" rtl="0">
                        <a:lnSpc>
                          <a:spcPct val="100000"/>
                        </a:lnSpc>
                        <a:spcBef>
                          <a:spcPts val="0"/>
                        </a:spcBef>
                        <a:spcAft>
                          <a:spcPts val="0"/>
                        </a:spcAft>
                        <a:buNone/>
                      </a:pPr>
                      <a:r>
                        <a:rPr lang="en" sz="2000">
                          <a:latin typeface="Nunito" panose="020B0604020202020204" charset="0"/>
                          <a:ea typeface="Calibri"/>
                          <a:cs typeface="Calibri"/>
                          <a:sym typeface="Calibri"/>
                        </a:rPr>
                        <a:t>Make sure it is virtual and connects to what is going on now. </a:t>
                      </a:r>
                      <a:endParaRPr sz="2000">
                        <a:latin typeface="Nunito" panose="020B0604020202020204" charset="0"/>
                        <a:ea typeface="Calibri"/>
                        <a:cs typeface="Calibri"/>
                        <a:sym typeface="Calibri"/>
                      </a:endParaRPr>
                    </a:p>
                  </a:txBody>
                  <a:tcPr marL="91425" marR="91425" marT="91425" marB="91425"/>
                </a:tc>
                <a:extLst>
                  <a:ext uri="{0D108BD9-81ED-4DB2-BD59-A6C34878D82A}">
                    <a16:rowId xmlns:a16="http://schemas.microsoft.com/office/drawing/2014/main" val="10003"/>
                  </a:ext>
                </a:extLst>
              </a:tr>
              <a:tr h="747663">
                <a:tc>
                  <a:txBody>
                    <a:bodyPr/>
                    <a:lstStyle/>
                    <a:p>
                      <a:pPr marL="0" lvl="0" indent="0" algn="l" rtl="0">
                        <a:spcBef>
                          <a:spcPts val="0"/>
                        </a:spcBef>
                        <a:spcAft>
                          <a:spcPts val="0"/>
                        </a:spcAft>
                        <a:buNone/>
                      </a:pPr>
                      <a:r>
                        <a:rPr lang="en" sz="2000" b="0" dirty="0">
                          <a:latin typeface="Nunito" panose="020B0604020202020204" charset="0"/>
                          <a:ea typeface="Calibri"/>
                          <a:cs typeface="Calibri"/>
                          <a:sym typeface="Calibri"/>
                        </a:rPr>
                        <a:t>St Lucie:</a:t>
                      </a:r>
                      <a:endParaRPr sz="2000" b="0" dirty="0">
                        <a:latin typeface="Nunito" panose="020B0604020202020204" charset="0"/>
                      </a:endParaRPr>
                    </a:p>
                  </a:txBody>
                  <a:tcPr marL="91425" marR="91425" marT="91425" marB="91425"/>
                </a:tc>
                <a:tc>
                  <a:txBody>
                    <a:bodyPr/>
                    <a:lstStyle/>
                    <a:p>
                      <a:pPr marL="0" lvl="0" indent="0" algn="l" rtl="0">
                        <a:lnSpc>
                          <a:spcPct val="100000"/>
                        </a:lnSpc>
                        <a:spcBef>
                          <a:spcPts val="0"/>
                        </a:spcBef>
                        <a:spcAft>
                          <a:spcPts val="0"/>
                        </a:spcAft>
                        <a:buNone/>
                      </a:pPr>
                      <a:r>
                        <a:rPr lang="en" sz="2000" dirty="0">
                          <a:latin typeface="Nunito" panose="020B0604020202020204" charset="0"/>
                          <a:ea typeface="Calibri"/>
                          <a:cs typeface="Calibri"/>
                          <a:sym typeface="Calibri"/>
                        </a:rPr>
                        <a:t>Can you offer a waiver for the FELE?</a:t>
                      </a:r>
                      <a:endParaRPr sz="2000" dirty="0">
                        <a:latin typeface="Nunito" panose="020B0604020202020204" charset="0"/>
                        <a:ea typeface="Times New Roman"/>
                        <a:cs typeface="Times New Roman"/>
                        <a:sym typeface="Times New Roman"/>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Exit Survey</a:t>
            </a:r>
            <a:endParaRPr/>
          </a:p>
        </p:txBody>
      </p:sp>
      <p:sp>
        <p:nvSpPr>
          <p:cNvPr id="367" name="Google Shape;367;p28"/>
          <p:cNvSpPr txBox="1">
            <a:spLocks noGrp="1"/>
          </p:cNvSpPr>
          <p:nvPr>
            <p:ph type="body" idx="1"/>
          </p:nvPr>
        </p:nvSpPr>
        <p:spPr>
          <a:xfrm>
            <a:off x="1303800" y="1244400"/>
            <a:ext cx="7030500" cy="328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Phase 1: Florida DOE-approved programs (starting Summer 2020)</a:t>
            </a:r>
            <a:endParaRPr sz="2000" dirty="0"/>
          </a:p>
          <a:p>
            <a:pPr marL="0" lvl="0" indent="0" algn="l" rtl="0">
              <a:spcBef>
                <a:spcPts val="1600"/>
              </a:spcBef>
              <a:spcAft>
                <a:spcPts val="0"/>
              </a:spcAft>
              <a:buNone/>
            </a:pPr>
            <a:r>
              <a:rPr lang="en" sz="2000" dirty="0"/>
              <a:t>Phase 2: Degree-only programs (guided by reconstruction)</a:t>
            </a:r>
            <a:endParaRPr sz="2000" dirty="0"/>
          </a:p>
          <a:p>
            <a:pPr marL="0" lvl="0" indent="0" algn="l" rtl="0">
              <a:spcBef>
                <a:spcPts val="1600"/>
              </a:spcBef>
              <a:spcAft>
                <a:spcPts val="1600"/>
              </a:spcAft>
              <a:buNone/>
            </a:pPr>
            <a:r>
              <a:rPr lang="en" sz="2000" dirty="0"/>
              <a:t>Procedures: Once student’s transcript is reviewed and approved for conferral, Advising will email the Exit Survey to the student, with 2 follow-up reminders.  Survey will be administered via SurveyMonkey.</a:t>
            </a:r>
            <a:endParaRP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1303800" y="598575"/>
            <a:ext cx="7030500" cy="68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t>Agenda</a:t>
            </a:r>
            <a:endParaRPr sz="3000" dirty="0"/>
          </a:p>
        </p:txBody>
      </p:sp>
      <p:sp>
        <p:nvSpPr>
          <p:cNvPr id="284" name="Google Shape;284;p14"/>
          <p:cNvSpPr txBox="1">
            <a:spLocks noGrp="1"/>
          </p:cNvSpPr>
          <p:nvPr>
            <p:ph type="body" idx="1"/>
          </p:nvPr>
        </p:nvSpPr>
        <p:spPr>
          <a:xfrm>
            <a:off x="1020650" y="1395675"/>
            <a:ext cx="7950300" cy="33717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2400" dirty="0"/>
              <a:t>CAEP Updates</a:t>
            </a:r>
            <a:endParaRPr sz="2400" dirty="0"/>
          </a:p>
          <a:p>
            <a:pPr marL="457200" lvl="0" indent="-323850" algn="l" rtl="0">
              <a:spcBef>
                <a:spcPts val="0"/>
              </a:spcBef>
              <a:spcAft>
                <a:spcPts val="0"/>
              </a:spcAft>
              <a:buSzPts val="1500"/>
              <a:buChar char="●"/>
            </a:pPr>
            <a:r>
              <a:rPr lang="en" sz="2400" dirty="0"/>
              <a:t>Florida DOE Updates</a:t>
            </a:r>
            <a:endParaRPr sz="2400" dirty="0"/>
          </a:p>
          <a:p>
            <a:pPr marL="457200" lvl="0" indent="-323850" algn="l" rtl="0">
              <a:spcBef>
                <a:spcPts val="0"/>
              </a:spcBef>
              <a:spcAft>
                <a:spcPts val="0"/>
              </a:spcAft>
              <a:buSzPts val="1500"/>
              <a:buChar char="●"/>
            </a:pPr>
            <a:r>
              <a:rPr lang="en" sz="2400" dirty="0"/>
              <a:t>2017-2018 VAM Data</a:t>
            </a:r>
            <a:endParaRPr sz="2400" dirty="0"/>
          </a:p>
          <a:p>
            <a:pPr marL="457200" lvl="0" indent="-323850" algn="l" rtl="0">
              <a:spcBef>
                <a:spcPts val="0"/>
              </a:spcBef>
              <a:spcAft>
                <a:spcPts val="0"/>
              </a:spcAft>
              <a:buSzPts val="1500"/>
              <a:buChar char="●"/>
            </a:pPr>
            <a:r>
              <a:rPr lang="en" sz="2400" dirty="0"/>
              <a:t>2020 APPR </a:t>
            </a:r>
            <a:endParaRPr sz="2400" dirty="0"/>
          </a:p>
          <a:p>
            <a:pPr marL="457200" lvl="0" indent="-323850" algn="l" rtl="0">
              <a:spcBef>
                <a:spcPts val="0"/>
              </a:spcBef>
              <a:spcAft>
                <a:spcPts val="0"/>
              </a:spcAft>
              <a:buSzPts val="1500"/>
              <a:buChar char="●"/>
            </a:pPr>
            <a:r>
              <a:rPr lang="en" sz="2400" dirty="0"/>
              <a:t>TPAC &amp; ELAC Updates</a:t>
            </a:r>
            <a:endParaRPr sz="2400" dirty="0"/>
          </a:p>
          <a:p>
            <a:pPr marL="457200" lvl="0" indent="-323850" algn="l" rtl="0">
              <a:spcBef>
                <a:spcPts val="0"/>
              </a:spcBef>
              <a:spcAft>
                <a:spcPts val="0"/>
              </a:spcAft>
              <a:buSzPts val="1500"/>
              <a:buChar char="●"/>
            </a:pPr>
            <a:r>
              <a:rPr lang="en" sz="2400" dirty="0"/>
              <a:t>Exit Survey</a:t>
            </a:r>
            <a:endParaRPr sz="2400" dirty="0"/>
          </a:p>
          <a:p>
            <a:pPr marL="457200" lvl="0" indent="0" algn="l" rtl="0">
              <a:spcBef>
                <a:spcPts val="1600"/>
              </a:spcBef>
              <a:spcAft>
                <a:spcPts val="16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CAEP Updates</a:t>
            </a:r>
            <a:endParaRPr/>
          </a:p>
        </p:txBody>
      </p:sp>
      <p:sp>
        <p:nvSpPr>
          <p:cNvPr id="290" name="Google Shape;290;p15"/>
          <p:cNvSpPr txBox="1">
            <a:spLocks noGrp="1"/>
          </p:cNvSpPr>
          <p:nvPr>
            <p:ph type="body" idx="1"/>
          </p:nvPr>
        </p:nvSpPr>
        <p:spPr>
          <a:xfrm>
            <a:off x="1114425" y="1387275"/>
            <a:ext cx="7508081" cy="31443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2400" dirty="0"/>
              <a:t>Annual Report- submitted April 30 </a:t>
            </a:r>
            <a:endParaRPr sz="2400" dirty="0"/>
          </a:p>
          <a:p>
            <a:pPr marL="457200" lvl="0" indent="-330200" algn="l" rtl="0">
              <a:spcBef>
                <a:spcPts val="0"/>
              </a:spcBef>
              <a:spcAft>
                <a:spcPts val="0"/>
              </a:spcAft>
              <a:buSzPts val="1600"/>
              <a:buChar char="●"/>
            </a:pPr>
            <a:r>
              <a:rPr lang="en" sz="2400" dirty="0"/>
              <a:t>Website updated per CAEP request </a:t>
            </a:r>
            <a:endParaRPr sz="2400" dirty="0"/>
          </a:p>
          <a:p>
            <a:pPr marL="457200" lvl="0" indent="-330200" algn="l" rtl="0">
              <a:spcBef>
                <a:spcPts val="0"/>
              </a:spcBef>
              <a:spcAft>
                <a:spcPts val="0"/>
              </a:spcAft>
              <a:buSzPts val="1600"/>
              <a:buChar char="●"/>
            </a:pPr>
            <a:r>
              <a:rPr lang="en" sz="2400" dirty="0"/>
              <a:t>Initial programs- SPA submissions due Sept. 15, 2020 or March 15, 2021</a:t>
            </a:r>
            <a:endParaRPr sz="2400" dirty="0"/>
          </a:p>
          <a:p>
            <a:pPr marL="457200" lvl="0" indent="-330200" algn="l" rtl="0">
              <a:spcBef>
                <a:spcPts val="0"/>
              </a:spcBef>
              <a:spcAft>
                <a:spcPts val="0"/>
              </a:spcAft>
              <a:buSzPts val="1600"/>
              <a:buChar char="●"/>
            </a:pPr>
            <a:r>
              <a:rPr lang="en" sz="2400" dirty="0"/>
              <a:t>Advanced Program Self-Study- due April 1, 2021</a:t>
            </a:r>
            <a:endParaRPr sz="2400" dirty="0"/>
          </a:p>
          <a:p>
            <a:pPr marL="457200" lvl="0" indent="-330200" algn="l" rtl="0">
              <a:spcBef>
                <a:spcPts val="0"/>
              </a:spcBef>
              <a:spcAft>
                <a:spcPts val="0"/>
              </a:spcAft>
              <a:buSzPts val="1600"/>
              <a:buChar char="●"/>
            </a:pPr>
            <a:r>
              <a:rPr lang="en" sz="2400" dirty="0"/>
              <a:t>Advanced Program Virtual Site Visit- December 2021</a:t>
            </a:r>
            <a:endParaRPr sz="2400" dirty="0"/>
          </a:p>
          <a:p>
            <a:pPr marL="0" lvl="0" indent="0" algn="l" rtl="0">
              <a:spcBef>
                <a:spcPts val="1600"/>
              </a:spcBef>
              <a:spcAft>
                <a:spcPts val="16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Florida DOE Updates</a:t>
            </a:r>
            <a:endParaRPr/>
          </a:p>
        </p:txBody>
      </p:sp>
      <p:sp>
        <p:nvSpPr>
          <p:cNvPr id="296" name="Google Shape;296;p16"/>
          <p:cNvSpPr txBox="1">
            <a:spLocks noGrp="1"/>
          </p:cNvSpPr>
          <p:nvPr>
            <p:ph type="body" idx="1"/>
          </p:nvPr>
        </p:nvSpPr>
        <p:spPr>
          <a:xfrm>
            <a:off x="1303800" y="1336850"/>
            <a:ext cx="7030500" cy="3194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2400" dirty="0"/>
              <a:t>Candidate/completer data- due Oct. 30</a:t>
            </a:r>
            <a:endParaRPr sz="2400" dirty="0"/>
          </a:p>
          <a:p>
            <a:pPr marL="457200" lvl="0" indent="-330200" algn="l" rtl="0">
              <a:spcBef>
                <a:spcPts val="0"/>
              </a:spcBef>
              <a:spcAft>
                <a:spcPts val="0"/>
              </a:spcAft>
              <a:buSzPts val="1600"/>
              <a:buChar char="●"/>
            </a:pPr>
            <a:r>
              <a:rPr lang="en" sz="2400" dirty="0"/>
              <a:t>Undergraduate CAF teams- pilot this Fall</a:t>
            </a:r>
            <a:endParaRPr sz="2400" dirty="0"/>
          </a:p>
          <a:p>
            <a:pPr marL="457200" lvl="0" indent="-330200" algn="l" rtl="0">
              <a:spcBef>
                <a:spcPts val="0"/>
              </a:spcBef>
              <a:spcAft>
                <a:spcPts val="0"/>
              </a:spcAft>
              <a:buSzPts val="1600"/>
              <a:buChar char="●"/>
            </a:pPr>
            <a:r>
              <a:rPr lang="en" sz="2400" dirty="0"/>
              <a:t>eIPEP (annual report)- due Nov. 15</a:t>
            </a:r>
            <a:endParaRPr sz="2400" dirty="0"/>
          </a:p>
          <a:p>
            <a:pPr marL="457200" lvl="0" indent="-330200" algn="l" rtl="0">
              <a:spcBef>
                <a:spcPts val="0"/>
              </a:spcBef>
              <a:spcAft>
                <a:spcPts val="0"/>
              </a:spcAft>
              <a:buSzPts val="1600"/>
              <a:buChar char="●"/>
            </a:pPr>
            <a:r>
              <a:rPr lang="en" sz="2400" dirty="0"/>
              <a:t>Continuous Improvement Report data- due Dec. 1</a:t>
            </a:r>
            <a:endParaRPr sz="2400" dirty="0"/>
          </a:p>
          <a:p>
            <a:pPr marL="457200" lvl="0" indent="-330200" algn="l" rtl="0">
              <a:spcBef>
                <a:spcPts val="0"/>
              </a:spcBef>
              <a:spcAft>
                <a:spcPts val="0"/>
              </a:spcAft>
              <a:buSzPts val="1600"/>
              <a:buChar char="●"/>
            </a:pPr>
            <a:r>
              <a:rPr lang="en" sz="2400" dirty="0"/>
              <a:t>Demographic data gaps with Via/Livetext- pilot with Microsoft forms</a:t>
            </a:r>
            <a:endParaRPr sz="2400" dirty="0"/>
          </a:p>
        </p:txBody>
      </p:sp>
      <p:pic>
        <p:nvPicPr>
          <p:cNvPr id="3" name="Picture 2" descr="A close up of a map&#10;&#10;Description automatically generated">
            <a:extLst>
              <a:ext uri="{FF2B5EF4-FFF2-40B4-BE49-F238E27FC236}">
                <a16:creationId xmlns:a16="http://schemas.microsoft.com/office/drawing/2014/main" id="{C738DD39-DC2C-430D-A608-F7BEE97424D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81568" y="76294"/>
            <a:ext cx="2962431" cy="22382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7"/>
          <p:cNvSpPr txBox="1">
            <a:spLocks noGrp="1"/>
          </p:cNvSpPr>
          <p:nvPr>
            <p:ph type="title"/>
          </p:nvPr>
        </p:nvSpPr>
        <p:spPr>
          <a:xfrm>
            <a:off x="1056750" y="0"/>
            <a:ext cx="7030500" cy="99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t>2016-2017 VAM Data</a:t>
            </a:r>
            <a:endParaRPr sz="2600"/>
          </a:p>
        </p:txBody>
      </p:sp>
      <p:graphicFrame>
        <p:nvGraphicFramePr>
          <p:cNvPr id="302" name="Google Shape;302;p17"/>
          <p:cNvGraphicFramePr/>
          <p:nvPr/>
        </p:nvGraphicFramePr>
        <p:xfrm>
          <a:off x="69825" y="472450"/>
          <a:ext cx="9004325" cy="4478431"/>
        </p:xfrm>
        <a:graphic>
          <a:graphicData uri="http://schemas.openxmlformats.org/drawingml/2006/table">
            <a:tbl>
              <a:tblPr>
                <a:noFill/>
                <a:tableStyleId>{2BFD8194-FBAD-46AA-B6EF-B08EF48D8EFC}</a:tableStyleId>
              </a:tblPr>
              <a:tblGrid>
                <a:gridCol w="2061575">
                  <a:extLst>
                    <a:ext uri="{9D8B030D-6E8A-4147-A177-3AD203B41FA5}">
                      <a16:colId xmlns:a16="http://schemas.microsoft.com/office/drawing/2014/main" val="20000"/>
                    </a:ext>
                  </a:extLst>
                </a:gridCol>
                <a:gridCol w="1157125">
                  <a:extLst>
                    <a:ext uri="{9D8B030D-6E8A-4147-A177-3AD203B41FA5}">
                      <a16:colId xmlns:a16="http://schemas.microsoft.com/office/drawing/2014/main" val="20001"/>
                    </a:ext>
                  </a:extLst>
                </a:gridCol>
                <a:gridCol w="1157125">
                  <a:extLst>
                    <a:ext uri="{9D8B030D-6E8A-4147-A177-3AD203B41FA5}">
                      <a16:colId xmlns:a16="http://schemas.microsoft.com/office/drawing/2014/main" val="20002"/>
                    </a:ext>
                  </a:extLst>
                </a:gridCol>
                <a:gridCol w="1157125">
                  <a:extLst>
                    <a:ext uri="{9D8B030D-6E8A-4147-A177-3AD203B41FA5}">
                      <a16:colId xmlns:a16="http://schemas.microsoft.com/office/drawing/2014/main" val="20003"/>
                    </a:ext>
                  </a:extLst>
                </a:gridCol>
                <a:gridCol w="1157125">
                  <a:extLst>
                    <a:ext uri="{9D8B030D-6E8A-4147-A177-3AD203B41FA5}">
                      <a16:colId xmlns:a16="http://schemas.microsoft.com/office/drawing/2014/main" val="20004"/>
                    </a:ext>
                  </a:extLst>
                </a:gridCol>
                <a:gridCol w="1157125">
                  <a:extLst>
                    <a:ext uri="{9D8B030D-6E8A-4147-A177-3AD203B41FA5}">
                      <a16:colId xmlns:a16="http://schemas.microsoft.com/office/drawing/2014/main" val="20005"/>
                    </a:ext>
                  </a:extLst>
                </a:gridCol>
                <a:gridCol w="1157125">
                  <a:extLst>
                    <a:ext uri="{9D8B030D-6E8A-4147-A177-3AD203B41FA5}">
                      <a16:colId xmlns:a16="http://schemas.microsoft.com/office/drawing/2014/main" val="20006"/>
                    </a:ext>
                  </a:extLst>
                </a:gridCol>
              </a:tblGrid>
              <a:tr h="0">
                <a:tc rowSpan="5">
                  <a:txBody>
                    <a:bodyPr/>
                    <a:lstStyle/>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NSU Program</a:t>
                      </a:r>
                      <a:endParaRPr sz="10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gridSpan="6">
                  <a:txBody>
                    <a:bodyPr/>
                    <a:lstStyle/>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2016-2017</a:t>
                      </a:r>
                      <a:endParaRPr sz="1000" b="1">
                        <a:latin typeface="Times New Roman"/>
                        <a:ea typeface="Times New Roman"/>
                        <a:cs typeface="Times New Roman"/>
                        <a:sym typeface="Times New Roman"/>
                      </a:endParaRPr>
                    </a:p>
                  </a:txBody>
                  <a:tcPr marL="9525" marR="9525" marT="9525" marB="91425"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gridSpan="6">
                  <a:txBody>
                    <a:bodyPr/>
                    <a:lstStyle/>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NSU Completers</a:t>
                      </a:r>
                      <a:endParaRPr sz="1000" b="1">
                        <a:latin typeface="Times New Roman"/>
                        <a:ea typeface="Times New Roman"/>
                        <a:cs typeface="Times New Roman"/>
                        <a:sym typeface="Times New Roman"/>
                      </a:endParaRPr>
                    </a:p>
                  </a:txBody>
                  <a:tcPr marL="9525" marR="9525" marT="9525" marB="91425"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 Teacher Count</a:t>
                      </a:r>
                      <a:endParaRPr sz="10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VAM Score</a:t>
                      </a:r>
                      <a:endParaRPr sz="1000" b="1">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Average</a:t>
                      </a:r>
                      <a:endParaRPr sz="10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Teacher Count</a:t>
                      </a:r>
                      <a:endParaRPr sz="10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VAM Score</a:t>
                      </a:r>
                      <a:endParaRPr sz="1000" b="1">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Average</a:t>
                      </a:r>
                      <a:endParaRPr sz="10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Teacher Count</a:t>
                      </a:r>
                      <a:endParaRPr sz="10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VAM Score</a:t>
                      </a:r>
                      <a:endParaRPr sz="1000" b="1">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Average</a:t>
                      </a:r>
                      <a:endParaRPr sz="10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6850">
                <a:tc vMerge="1">
                  <a:txBody>
                    <a:bodyPr/>
                    <a:lstStyle/>
                    <a:p>
                      <a:endParaRPr lang="en-US"/>
                    </a:p>
                  </a:txBody>
                  <a:tcPr/>
                </a:tc>
                <a:tc rowSpan="2" gridSpan="2">
                  <a:txBody>
                    <a:bodyPr/>
                    <a:lstStyle/>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Combined</a:t>
                      </a:r>
                      <a:endParaRPr sz="10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hMerge="1">
                  <a:txBody>
                    <a:bodyPr/>
                    <a:lstStyle/>
                    <a:p>
                      <a:endParaRPr lang="en-US"/>
                    </a:p>
                  </a:txBody>
                  <a:tcPr/>
                </a:tc>
                <a:tc rowSpan="2" gridSpan="2">
                  <a:txBody>
                    <a:bodyPr/>
                    <a:lstStyle/>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ELA</a:t>
                      </a:r>
                      <a:endParaRPr sz="10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hMerge="1">
                  <a:txBody>
                    <a:bodyPr/>
                    <a:lstStyle/>
                    <a:p>
                      <a:endParaRPr lang="en-US"/>
                    </a:p>
                  </a:txBody>
                  <a:tcPr/>
                </a:tc>
                <a:tc rowSpan="2" gridSpan="2">
                  <a:txBody>
                    <a:bodyPr/>
                    <a:lstStyle/>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Math</a:t>
                      </a:r>
                      <a:endParaRPr sz="10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hMerge="1">
                  <a:txBody>
                    <a:bodyPr/>
                    <a:lstStyle/>
                    <a:p>
                      <a:endParaRPr lang="en-US"/>
                    </a:p>
                  </a:txBody>
                  <a:tcPr/>
                </a:tc>
                <a:extLst>
                  <a:ext uri="{0D108BD9-81ED-4DB2-BD59-A6C34878D82A}">
                    <a16:rowId xmlns:a16="http://schemas.microsoft.com/office/drawing/2014/main" val="10003"/>
                  </a:ext>
                </a:extLst>
              </a:tr>
              <a:tr h="119375">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97875">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212 Reading K-12</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4</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0.290</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4</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0.335</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2</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0.303</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193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97875">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85 Educational Leadership</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31</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0.234</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24</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0.091</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17</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0.347</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193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143250">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287 Mathematics 6-12</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2</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-0.618</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2</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-0.618</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43250">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330 School Psychology PK-12</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1</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-0.274</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1</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-0.169</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1</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-0.375</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6225">
                <a:tc rowSpan="4">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387 Prekindergarten-Primary Education Age 3-G</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rowSpan="4">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rowSpan="4">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rowSpan="4">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rowSpan="4">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rowSpan="4">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rowSpan="4">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extLst>
                  <a:ext uri="{0D108BD9-81ED-4DB2-BD59-A6C34878D82A}">
                    <a16:rowId xmlns:a16="http://schemas.microsoft.com/office/drawing/2014/main" val="10011"/>
                  </a:ext>
                </a:extLst>
              </a:tr>
              <a:tr h="1193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1193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1193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4"/>
                  </a:ext>
                </a:extLst>
              </a:tr>
              <a:tr h="97875">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398 English/ESOL</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1</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0.107</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1</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0.107</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1193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6"/>
                  </a:ext>
                </a:extLst>
              </a:tr>
              <a:tr h="0">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430 Exceptional Student Education K-12/ESOL E</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4</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-0.302</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3</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-0.247</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2</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-0.393</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136075">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444 Elementary Education K-6/ESOL Endorsement</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7</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0.002</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6</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-0.067</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5</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-0.117</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193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9"/>
                  </a:ext>
                </a:extLst>
              </a:tr>
              <a:tr h="97875">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479 Middle Grades English/ESOL</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1</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-0.103</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-0.103</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1193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1"/>
                  </a:ext>
                </a:extLst>
              </a:tr>
              <a:tr h="97875">
                <a:tc rowSpan="2">
                  <a:txBody>
                    <a:bodyPr/>
                    <a:lstStyle/>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Unit Average VAM Score</a:t>
                      </a:r>
                      <a:endParaRPr sz="10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51</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0.1120</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40</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0.0554</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29</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0.1215</a:t>
                      </a:r>
                      <a:endParaRPr sz="10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1193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8"/>
          <p:cNvSpPr txBox="1">
            <a:spLocks noGrp="1"/>
          </p:cNvSpPr>
          <p:nvPr>
            <p:ph type="title"/>
          </p:nvPr>
        </p:nvSpPr>
        <p:spPr>
          <a:xfrm>
            <a:off x="1277475" y="131550"/>
            <a:ext cx="7030500" cy="54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2017-2018 VAM Data</a:t>
            </a:r>
            <a:endParaRPr/>
          </a:p>
        </p:txBody>
      </p:sp>
      <p:graphicFrame>
        <p:nvGraphicFramePr>
          <p:cNvPr id="308" name="Google Shape;308;p18"/>
          <p:cNvGraphicFramePr/>
          <p:nvPr/>
        </p:nvGraphicFramePr>
        <p:xfrm>
          <a:off x="149963" y="843600"/>
          <a:ext cx="8844075" cy="3936154"/>
        </p:xfrm>
        <a:graphic>
          <a:graphicData uri="http://schemas.openxmlformats.org/drawingml/2006/table">
            <a:tbl>
              <a:tblPr>
                <a:noFill/>
                <a:tableStyleId>{2BFD8194-FBAD-46AA-B6EF-B08EF48D8EFC}</a:tableStyleId>
              </a:tblPr>
              <a:tblGrid>
                <a:gridCol w="1689175">
                  <a:extLst>
                    <a:ext uri="{9D8B030D-6E8A-4147-A177-3AD203B41FA5}">
                      <a16:colId xmlns:a16="http://schemas.microsoft.com/office/drawing/2014/main" val="20000"/>
                    </a:ext>
                  </a:extLst>
                </a:gridCol>
                <a:gridCol w="1194775">
                  <a:extLst>
                    <a:ext uri="{9D8B030D-6E8A-4147-A177-3AD203B41FA5}">
                      <a16:colId xmlns:a16="http://schemas.microsoft.com/office/drawing/2014/main" val="20001"/>
                    </a:ext>
                  </a:extLst>
                </a:gridCol>
                <a:gridCol w="1181025">
                  <a:extLst>
                    <a:ext uri="{9D8B030D-6E8A-4147-A177-3AD203B41FA5}">
                      <a16:colId xmlns:a16="http://schemas.microsoft.com/office/drawing/2014/main" val="20002"/>
                    </a:ext>
                  </a:extLst>
                </a:gridCol>
                <a:gridCol w="1194775">
                  <a:extLst>
                    <a:ext uri="{9D8B030D-6E8A-4147-A177-3AD203B41FA5}">
                      <a16:colId xmlns:a16="http://schemas.microsoft.com/office/drawing/2014/main" val="20003"/>
                    </a:ext>
                  </a:extLst>
                </a:gridCol>
                <a:gridCol w="1194775">
                  <a:extLst>
                    <a:ext uri="{9D8B030D-6E8A-4147-A177-3AD203B41FA5}">
                      <a16:colId xmlns:a16="http://schemas.microsoft.com/office/drawing/2014/main" val="20004"/>
                    </a:ext>
                  </a:extLst>
                </a:gridCol>
                <a:gridCol w="1194775">
                  <a:extLst>
                    <a:ext uri="{9D8B030D-6E8A-4147-A177-3AD203B41FA5}">
                      <a16:colId xmlns:a16="http://schemas.microsoft.com/office/drawing/2014/main" val="20005"/>
                    </a:ext>
                  </a:extLst>
                </a:gridCol>
                <a:gridCol w="1194775">
                  <a:extLst>
                    <a:ext uri="{9D8B030D-6E8A-4147-A177-3AD203B41FA5}">
                      <a16:colId xmlns:a16="http://schemas.microsoft.com/office/drawing/2014/main" val="20006"/>
                    </a:ext>
                  </a:extLst>
                </a:gridCol>
              </a:tblGrid>
              <a:tr h="381950">
                <a:tc rowSpan="5">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NSU Program</a:t>
                      </a:r>
                      <a:endParaRPr sz="11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gridSpan="6">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2017-2018</a:t>
                      </a:r>
                      <a:endParaRPr sz="1100" b="1">
                        <a:latin typeface="Times New Roman"/>
                        <a:ea typeface="Times New Roman"/>
                        <a:cs typeface="Times New Roman"/>
                        <a:sym typeface="Times New Roman"/>
                      </a:endParaRPr>
                    </a:p>
                  </a:txBody>
                  <a:tcPr marL="9525" marR="9525" marT="9525" marB="91425"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gridSpan="6">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NSU Completers</a:t>
                      </a:r>
                      <a:endParaRPr sz="1100" b="1">
                        <a:latin typeface="Times New Roman"/>
                        <a:ea typeface="Times New Roman"/>
                        <a:cs typeface="Times New Roman"/>
                        <a:sym typeface="Times New Roman"/>
                      </a:endParaRPr>
                    </a:p>
                  </a:txBody>
                  <a:tcPr marL="9525" marR="9525" marT="9525" marB="91425"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30900">
                <a:tc vMerge="1">
                  <a:txBody>
                    <a:bodyPr/>
                    <a:lstStyle/>
                    <a:p>
                      <a:endParaRPr lang="en-US"/>
                    </a:p>
                  </a:txBody>
                  <a:tcPr/>
                </a:tc>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 Teacher Count</a:t>
                      </a:r>
                      <a:endParaRPr sz="11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VAM Score</a:t>
                      </a:r>
                      <a:endParaRPr sz="1100" b="1">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Average</a:t>
                      </a:r>
                      <a:endParaRPr sz="11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Teacher Count</a:t>
                      </a:r>
                      <a:endParaRPr sz="11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VAM Score</a:t>
                      </a:r>
                      <a:endParaRPr sz="1100" b="1">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Average</a:t>
                      </a:r>
                      <a:endParaRPr sz="11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Teacher Count</a:t>
                      </a:r>
                      <a:endParaRPr sz="11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VAM Score</a:t>
                      </a:r>
                      <a:endParaRPr sz="1100" b="1">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Average</a:t>
                      </a:r>
                      <a:endParaRPr sz="11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0975">
                <a:tc vMerge="1">
                  <a:txBody>
                    <a:bodyPr/>
                    <a:lstStyle/>
                    <a:p>
                      <a:endParaRPr lang="en-US"/>
                    </a:p>
                  </a:txBody>
                  <a:tcPr/>
                </a:tc>
                <a:tc rowSpan="2" gridSpan="2">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Combined</a:t>
                      </a:r>
                      <a:endParaRPr sz="11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hMerge="1">
                  <a:txBody>
                    <a:bodyPr/>
                    <a:lstStyle/>
                    <a:p>
                      <a:endParaRPr lang="en-US"/>
                    </a:p>
                  </a:txBody>
                  <a:tcPr/>
                </a:tc>
                <a:tc rowSpan="2" gridSpan="2">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ELA</a:t>
                      </a:r>
                      <a:endParaRPr sz="11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hMerge="1">
                  <a:txBody>
                    <a:bodyPr/>
                    <a:lstStyle/>
                    <a:p>
                      <a:endParaRPr lang="en-US"/>
                    </a:p>
                  </a:txBody>
                  <a:tcPr/>
                </a:tc>
                <a:tc rowSpan="2" gridSpan="2">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Math</a:t>
                      </a:r>
                      <a:endParaRPr sz="11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hMerge="1">
                  <a:txBody>
                    <a:bodyPr/>
                    <a:lstStyle/>
                    <a:p>
                      <a:endParaRPr lang="en-US"/>
                    </a:p>
                  </a:txBody>
                  <a:tcPr/>
                </a:tc>
                <a:extLst>
                  <a:ext uri="{0D108BD9-81ED-4DB2-BD59-A6C34878D82A}">
                    <a16:rowId xmlns:a16="http://schemas.microsoft.com/office/drawing/2014/main" val="10003"/>
                  </a:ext>
                </a:extLst>
              </a:tr>
              <a:tr h="0">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79050">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212 Reading K-12</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4</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0.045</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4</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0.08</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4</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0.065</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79050">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85 Educational Leadership</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26</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-0.032</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18</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-0.111</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16</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0.004</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0">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287 Mathematics 6-12</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2</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0.112</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2</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0.112</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30900">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330 School Psychology PK-12</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94750">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430 Exceptional Student Education K-12/ESOL E</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-0.231</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-0.231</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52325">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444 Elementary Education K-6/ESOL Endorsement</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6</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-0.075</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5</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-0.253</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5</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0.047</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79050">
                <a:tc rowSpan="2">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Unit Average VAM Score</a:t>
                      </a:r>
                      <a:endParaRPr sz="1100" b="1">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39</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-0.0284</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27</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-0.1090</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28</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0.0197</a:t>
                      </a:r>
                      <a:endParaRPr sz="1100">
                        <a:latin typeface="Times New Roman"/>
                        <a:ea typeface="Times New Roman"/>
                        <a:cs typeface="Times New Roman"/>
                        <a:sym typeface="Times New Roman"/>
                      </a:endParaRPr>
                    </a:p>
                  </a:txBody>
                  <a:tcPr marL="9525" marR="9525" marT="95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9"/>
          <p:cNvSpPr txBox="1">
            <a:spLocks noGrp="1"/>
          </p:cNvSpPr>
          <p:nvPr>
            <p:ph type="title"/>
          </p:nvPr>
        </p:nvSpPr>
        <p:spPr>
          <a:xfrm>
            <a:off x="1056750" y="0"/>
            <a:ext cx="7030500" cy="99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APPR Scores 2014-2020</a:t>
            </a:r>
            <a:endParaRPr/>
          </a:p>
          <a:p>
            <a:pPr marL="0" lvl="0" indent="0" algn="ctr" rtl="0">
              <a:spcBef>
                <a:spcPts val="0"/>
              </a:spcBef>
              <a:spcAft>
                <a:spcPts val="0"/>
              </a:spcAft>
              <a:buNone/>
            </a:pPr>
            <a:endParaRPr/>
          </a:p>
        </p:txBody>
      </p:sp>
      <p:graphicFrame>
        <p:nvGraphicFramePr>
          <p:cNvPr id="314" name="Google Shape;314;p19"/>
          <p:cNvGraphicFramePr/>
          <p:nvPr/>
        </p:nvGraphicFramePr>
        <p:xfrm>
          <a:off x="131625" y="713725"/>
          <a:ext cx="8815525" cy="4209675"/>
        </p:xfrm>
        <a:graphic>
          <a:graphicData uri="http://schemas.openxmlformats.org/drawingml/2006/table">
            <a:tbl>
              <a:tblPr>
                <a:noFill/>
                <a:tableStyleId>{2BFD8194-FBAD-46AA-B6EF-B08EF48D8EFC}</a:tableStyleId>
              </a:tblPr>
              <a:tblGrid>
                <a:gridCol w="2605200">
                  <a:extLst>
                    <a:ext uri="{9D8B030D-6E8A-4147-A177-3AD203B41FA5}">
                      <a16:colId xmlns:a16="http://schemas.microsoft.com/office/drawing/2014/main" val="20000"/>
                    </a:ext>
                  </a:extLst>
                </a:gridCol>
                <a:gridCol w="669650">
                  <a:extLst>
                    <a:ext uri="{9D8B030D-6E8A-4147-A177-3AD203B41FA5}">
                      <a16:colId xmlns:a16="http://schemas.microsoft.com/office/drawing/2014/main" val="20001"/>
                    </a:ext>
                  </a:extLst>
                </a:gridCol>
                <a:gridCol w="678850">
                  <a:extLst>
                    <a:ext uri="{9D8B030D-6E8A-4147-A177-3AD203B41FA5}">
                      <a16:colId xmlns:a16="http://schemas.microsoft.com/office/drawing/2014/main" val="20002"/>
                    </a:ext>
                  </a:extLst>
                </a:gridCol>
                <a:gridCol w="752200">
                  <a:extLst>
                    <a:ext uri="{9D8B030D-6E8A-4147-A177-3AD203B41FA5}">
                      <a16:colId xmlns:a16="http://schemas.microsoft.com/office/drawing/2014/main" val="20003"/>
                    </a:ext>
                  </a:extLst>
                </a:gridCol>
                <a:gridCol w="788900">
                  <a:extLst>
                    <a:ext uri="{9D8B030D-6E8A-4147-A177-3AD203B41FA5}">
                      <a16:colId xmlns:a16="http://schemas.microsoft.com/office/drawing/2014/main" val="20004"/>
                    </a:ext>
                  </a:extLst>
                </a:gridCol>
                <a:gridCol w="761400">
                  <a:extLst>
                    <a:ext uri="{9D8B030D-6E8A-4147-A177-3AD203B41FA5}">
                      <a16:colId xmlns:a16="http://schemas.microsoft.com/office/drawing/2014/main" val="20005"/>
                    </a:ext>
                  </a:extLst>
                </a:gridCol>
                <a:gridCol w="752200">
                  <a:extLst>
                    <a:ext uri="{9D8B030D-6E8A-4147-A177-3AD203B41FA5}">
                      <a16:colId xmlns:a16="http://schemas.microsoft.com/office/drawing/2014/main" val="20006"/>
                    </a:ext>
                  </a:extLst>
                </a:gridCol>
                <a:gridCol w="752200">
                  <a:extLst>
                    <a:ext uri="{9D8B030D-6E8A-4147-A177-3AD203B41FA5}">
                      <a16:colId xmlns:a16="http://schemas.microsoft.com/office/drawing/2014/main" val="20007"/>
                    </a:ext>
                  </a:extLst>
                </a:gridCol>
                <a:gridCol w="1054925">
                  <a:extLst>
                    <a:ext uri="{9D8B030D-6E8A-4147-A177-3AD203B41FA5}">
                      <a16:colId xmlns:a16="http://schemas.microsoft.com/office/drawing/2014/main" val="20008"/>
                    </a:ext>
                  </a:extLst>
                </a:gridCol>
              </a:tblGrid>
              <a:tr h="789175">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Program_Name</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C0C0"/>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2014 FINAL SCORE</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C0C0"/>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2015 FINAL SCORE</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C0C0"/>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2016 FINAL SCORE</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C0C0"/>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2017 FINAL SCORE</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C0C0"/>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2018 FINAL SCORE </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C0C0"/>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2019 FINAL Score</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C0C0"/>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2020 FINAL Score</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C0C0"/>
                    </a:solidFill>
                  </a:tcPr>
                </a:tc>
                <a:tc>
                  <a:txBody>
                    <a:bodyPr/>
                    <a:lstStyle/>
                    <a:p>
                      <a:pPr marL="0" lvl="0" indent="0" algn="l" rtl="0">
                        <a:spcBef>
                          <a:spcPts val="0"/>
                        </a:spcBef>
                        <a:spcAft>
                          <a:spcPts val="0"/>
                        </a:spcAft>
                        <a:buNone/>
                      </a:pPr>
                      <a:r>
                        <a:rPr lang="en" sz="1100" b="1">
                          <a:latin typeface="Calibri"/>
                          <a:ea typeface="Calibri"/>
                          <a:cs typeface="Calibri"/>
                          <a:sym typeface="Calibri"/>
                        </a:rPr>
                        <a:t>cumulative average 2014-2020</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42050">
                <a:tc>
                  <a:txBody>
                    <a:bodyPr/>
                    <a:lstStyle/>
                    <a:p>
                      <a:pPr marL="0" lvl="0" indent="0" algn="l" rtl="0">
                        <a:spcBef>
                          <a:spcPts val="0"/>
                        </a:spcBef>
                        <a:spcAft>
                          <a:spcPts val="0"/>
                        </a:spcAft>
                        <a:buNone/>
                      </a:pPr>
                      <a:r>
                        <a:rPr lang="en" sz="1100" b="1">
                          <a:solidFill>
                            <a:srgbClr val="808080"/>
                          </a:solidFill>
                          <a:latin typeface="Calibri"/>
                          <a:ea typeface="Calibri"/>
                          <a:cs typeface="Calibri"/>
                          <a:sym typeface="Calibri"/>
                        </a:rPr>
                        <a:t>Biology</a:t>
                      </a:r>
                      <a:endParaRPr sz="1100" b="1">
                        <a:solidFill>
                          <a:srgbClr val="808080"/>
                        </a:solidFill>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2.5</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2.5</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4</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1.857</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42050">
                <a:tc>
                  <a:txBody>
                    <a:bodyPr/>
                    <a:lstStyle/>
                    <a:p>
                      <a:pPr marL="0" lvl="0" indent="0" algn="l" rtl="0">
                        <a:spcBef>
                          <a:spcPts val="0"/>
                        </a:spcBef>
                        <a:spcAft>
                          <a:spcPts val="0"/>
                        </a:spcAft>
                        <a:buNone/>
                      </a:pPr>
                      <a:r>
                        <a:rPr lang="en" sz="1100" b="1">
                          <a:solidFill>
                            <a:srgbClr val="808080"/>
                          </a:solidFill>
                          <a:latin typeface="Calibri"/>
                          <a:ea typeface="Calibri"/>
                          <a:cs typeface="Calibri"/>
                          <a:sym typeface="Calibri"/>
                        </a:rPr>
                        <a:t>Elementary Education/ ESOL</a:t>
                      </a:r>
                      <a:endParaRPr sz="1100" b="1">
                        <a:solidFill>
                          <a:srgbClr val="808080"/>
                        </a:solidFill>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2.8</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b="1">
                          <a:latin typeface="Calibri"/>
                          <a:ea typeface="Calibri"/>
                          <a:cs typeface="Calibri"/>
                          <a:sym typeface="Calibri"/>
                        </a:rPr>
                        <a:t>-</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2.56</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42050">
                <a:tc>
                  <a:txBody>
                    <a:bodyPr/>
                    <a:lstStyle/>
                    <a:p>
                      <a:pPr marL="0" lvl="0" indent="0" algn="l" rtl="0">
                        <a:spcBef>
                          <a:spcPts val="0"/>
                        </a:spcBef>
                        <a:spcAft>
                          <a:spcPts val="0"/>
                        </a:spcAft>
                        <a:buNone/>
                      </a:pPr>
                      <a:r>
                        <a:rPr lang="en" sz="1100" b="1">
                          <a:solidFill>
                            <a:srgbClr val="808080"/>
                          </a:solidFill>
                          <a:latin typeface="Calibri"/>
                          <a:ea typeface="Calibri"/>
                          <a:cs typeface="Calibri"/>
                          <a:sym typeface="Calibri"/>
                        </a:rPr>
                        <a:t>Elementary Education/ESOL/Reading</a:t>
                      </a:r>
                      <a:endParaRPr sz="1100" b="1">
                        <a:solidFill>
                          <a:srgbClr val="808080"/>
                        </a:solidFill>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2.8</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2.4</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2.5</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2.675</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42050">
                <a:tc>
                  <a:txBody>
                    <a:bodyPr/>
                    <a:lstStyle/>
                    <a:p>
                      <a:pPr marL="0" lvl="0" indent="0" algn="l" rtl="0">
                        <a:spcBef>
                          <a:spcPts val="0"/>
                        </a:spcBef>
                        <a:spcAft>
                          <a:spcPts val="0"/>
                        </a:spcAft>
                        <a:buNone/>
                      </a:pPr>
                      <a:r>
                        <a:rPr lang="en" sz="1100" b="1">
                          <a:solidFill>
                            <a:srgbClr val="808080"/>
                          </a:solidFill>
                          <a:latin typeface="Calibri"/>
                          <a:ea typeface="Calibri"/>
                          <a:cs typeface="Calibri"/>
                          <a:sym typeface="Calibri"/>
                        </a:rPr>
                        <a:t>English/ESOL</a:t>
                      </a:r>
                      <a:endParaRPr sz="1100" b="1">
                        <a:solidFill>
                          <a:srgbClr val="808080"/>
                        </a:solidFill>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42050">
                <a:tc>
                  <a:txBody>
                    <a:bodyPr/>
                    <a:lstStyle/>
                    <a:p>
                      <a:pPr marL="0" lvl="0" indent="0" algn="l" rtl="0">
                        <a:spcBef>
                          <a:spcPts val="0"/>
                        </a:spcBef>
                        <a:spcAft>
                          <a:spcPts val="0"/>
                        </a:spcAft>
                        <a:buNone/>
                      </a:pPr>
                      <a:r>
                        <a:rPr lang="en" sz="1100" b="1">
                          <a:solidFill>
                            <a:srgbClr val="808080"/>
                          </a:solidFill>
                          <a:latin typeface="Calibri"/>
                          <a:ea typeface="Calibri"/>
                          <a:cs typeface="Calibri"/>
                          <a:sym typeface="Calibri"/>
                        </a:rPr>
                        <a:t>Exceptional Student Education/ ESOL</a:t>
                      </a:r>
                      <a:endParaRPr sz="1100" b="1">
                        <a:solidFill>
                          <a:srgbClr val="808080"/>
                        </a:solidFill>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3.7</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3.3</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3.3</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3.5</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3.7</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3.7</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4</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3.6</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42050">
                <a:tc>
                  <a:txBody>
                    <a:bodyPr/>
                    <a:lstStyle/>
                    <a:p>
                      <a:pPr marL="0" lvl="0" indent="0" algn="l" rtl="0">
                        <a:spcBef>
                          <a:spcPts val="0"/>
                        </a:spcBef>
                        <a:spcAft>
                          <a:spcPts val="0"/>
                        </a:spcAft>
                        <a:buNone/>
                      </a:pPr>
                      <a:r>
                        <a:rPr lang="en" sz="1100" b="1">
                          <a:solidFill>
                            <a:srgbClr val="808080"/>
                          </a:solidFill>
                          <a:latin typeface="Calibri"/>
                          <a:ea typeface="Calibri"/>
                          <a:cs typeface="Calibri"/>
                          <a:sym typeface="Calibri"/>
                        </a:rPr>
                        <a:t>Guidance and Counseling</a:t>
                      </a:r>
                      <a:endParaRPr sz="1100" b="1">
                        <a:solidFill>
                          <a:srgbClr val="808080"/>
                        </a:solidFill>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4</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4</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3.5</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2.214</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42050">
                <a:tc>
                  <a:txBody>
                    <a:bodyPr/>
                    <a:lstStyle/>
                    <a:p>
                      <a:pPr marL="0" lvl="0" indent="0" algn="l" rtl="0">
                        <a:spcBef>
                          <a:spcPts val="0"/>
                        </a:spcBef>
                        <a:spcAft>
                          <a:spcPts val="0"/>
                        </a:spcAft>
                        <a:buNone/>
                      </a:pPr>
                      <a:r>
                        <a:rPr lang="en" sz="1100" b="1">
                          <a:solidFill>
                            <a:srgbClr val="808080"/>
                          </a:solidFill>
                          <a:latin typeface="Calibri"/>
                          <a:ea typeface="Calibri"/>
                          <a:cs typeface="Calibri"/>
                          <a:sym typeface="Calibri"/>
                        </a:rPr>
                        <a:t>Mathematics</a:t>
                      </a:r>
                      <a:endParaRPr sz="1100" b="1">
                        <a:solidFill>
                          <a:srgbClr val="808080"/>
                        </a:solidFill>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2.5</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3.8</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1.614</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42050">
                <a:tc>
                  <a:txBody>
                    <a:bodyPr/>
                    <a:lstStyle/>
                    <a:p>
                      <a:pPr marL="0" lvl="0" indent="0" algn="l" rtl="0">
                        <a:spcBef>
                          <a:spcPts val="0"/>
                        </a:spcBef>
                        <a:spcAft>
                          <a:spcPts val="0"/>
                        </a:spcAft>
                        <a:buNone/>
                      </a:pPr>
                      <a:r>
                        <a:rPr lang="en" sz="1100" b="1">
                          <a:solidFill>
                            <a:srgbClr val="808080"/>
                          </a:solidFill>
                          <a:latin typeface="Calibri"/>
                          <a:ea typeface="Calibri"/>
                          <a:cs typeface="Calibri"/>
                          <a:sym typeface="Calibri"/>
                        </a:rPr>
                        <a:t>Reading</a:t>
                      </a:r>
                      <a:endParaRPr sz="1100" b="1">
                        <a:solidFill>
                          <a:srgbClr val="808080"/>
                        </a:solidFill>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3.8</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3.8</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3.8</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3.6</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3.2</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3.8</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3.6</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3.657</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42050">
                <a:tc>
                  <a:txBody>
                    <a:bodyPr/>
                    <a:lstStyle/>
                    <a:p>
                      <a:pPr marL="0" lvl="0" indent="0" algn="l" rtl="0">
                        <a:spcBef>
                          <a:spcPts val="0"/>
                        </a:spcBef>
                        <a:spcAft>
                          <a:spcPts val="0"/>
                        </a:spcAft>
                        <a:buNone/>
                      </a:pPr>
                      <a:r>
                        <a:rPr lang="en" sz="1100" b="1">
                          <a:solidFill>
                            <a:srgbClr val="808080"/>
                          </a:solidFill>
                          <a:latin typeface="Calibri"/>
                          <a:ea typeface="Calibri"/>
                          <a:cs typeface="Calibri"/>
                          <a:sym typeface="Calibri"/>
                        </a:rPr>
                        <a:t>School Psychologist</a:t>
                      </a:r>
                      <a:endParaRPr sz="1100" b="1">
                        <a:solidFill>
                          <a:srgbClr val="808080"/>
                        </a:solidFill>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3.3</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4</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4</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3.7</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3.3</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4</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3.614</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42050">
                <a:tc>
                  <a:txBody>
                    <a:bodyPr/>
                    <a:lstStyle/>
                    <a:p>
                      <a:pPr marL="0" lvl="0" indent="0" algn="l" rtl="0">
                        <a:spcBef>
                          <a:spcPts val="0"/>
                        </a:spcBef>
                        <a:spcAft>
                          <a:spcPts val="0"/>
                        </a:spcAft>
                        <a:buNone/>
                      </a:pPr>
                      <a:r>
                        <a:rPr lang="en" sz="1100" b="1">
                          <a:solidFill>
                            <a:srgbClr val="808080"/>
                          </a:solidFill>
                          <a:latin typeface="Calibri"/>
                          <a:ea typeface="Calibri"/>
                          <a:cs typeface="Calibri"/>
                          <a:sym typeface="Calibri"/>
                        </a:rPr>
                        <a:t>Social Science</a:t>
                      </a:r>
                      <a:endParaRPr sz="1100" b="1">
                        <a:solidFill>
                          <a:srgbClr val="808080"/>
                        </a:solidFill>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0"/>
          <p:cNvSpPr txBox="1">
            <a:spLocks noGrp="1"/>
          </p:cNvSpPr>
          <p:nvPr>
            <p:ph type="title"/>
          </p:nvPr>
        </p:nvSpPr>
        <p:spPr>
          <a:xfrm>
            <a:off x="1303800" y="598575"/>
            <a:ext cx="7030500" cy="615863"/>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 sz="2400" b="0" dirty="0">
                <a:latin typeface="Nunito"/>
                <a:ea typeface="Nunito"/>
                <a:cs typeface="Nunito"/>
                <a:sym typeface="Nunito"/>
              </a:rPr>
              <a:t>TPAC &amp; ELAC Updates</a:t>
            </a:r>
            <a:endParaRPr sz="2400" b="0" dirty="0">
              <a:latin typeface="Nunito"/>
              <a:ea typeface="Nunito"/>
              <a:cs typeface="Nunito"/>
              <a:sym typeface="Nunito"/>
            </a:endParaRPr>
          </a:p>
          <a:p>
            <a:pPr marL="0" lvl="0" indent="0" algn="l" rtl="0">
              <a:spcBef>
                <a:spcPts val="1600"/>
              </a:spcBef>
              <a:spcAft>
                <a:spcPts val="0"/>
              </a:spcAft>
              <a:buNone/>
            </a:pPr>
            <a:endParaRPr dirty="0"/>
          </a:p>
        </p:txBody>
      </p:sp>
      <p:sp>
        <p:nvSpPr>
          <p:cNvPr id="320" name="Google Shape;320;p20"/>
          <p:cNvSpPr txBox="1">
            <a:spLocks noGrp="1"/>
          </p:cNvSpPr>
          <p:nvPr>
            <p:ph type="body" idx="1"/>
          </p:nvPr>
        </p:nvSpPr>
        <p:spPr>
          <a:xfrm>
            <a:off x="1177636" y="1433945"/>
            <a:ext cx="7509164" cy="3277979"/>
          </a:xfrm>
          <a:prstGeom prst="rect">
            <a:avLst/>
          </a:prstGeom>
        </p:spPr>
        <p:txBody>
          <a:bodyPr spcFirstLastPara="1" wrap="square" lIns="91425" tIns="91425" rIns="91425" bIns="91425" anchor="t" anchorCtr="0">
            <a:noAutofit/>
          </a:bodyPr>
          <a:lstStyle/>
          <a:p>
            <a:pPr marL="0" lvl="0" indent="0" algn="l" rtl="0">
              <a:lnSpc>
                <a:spcPct val="95000"/>
              </a:lnSpc>
              <a:spcBef>
                <a:spcPts val="1400"/>
              </a:spcBef>
              <a:spcAft>
                <a:spcPts val="0"/>
              </a:spcAft>
              <a:buNone/>
            </a:pPr>
            <a:r>
              <a:rPr lang="en" sz="2400" dirty="0">
                <a:solidFill>
                  <a:srgbClr val="000000"/>
                </a:solidFill>
                <a:latin typeface="Nunito" panose="020B0604020202020204" charset="0"/>
                <a:ea typeface="Arial"/>
                <a:cs typeface="Arial"/>
                <a:sym typeface="Arial"/>
              </a:rPr>
              <a:t>TPAC meeting was held on June 3rd, 2020</a:t>
            </a:r>
            <a:endParaRPr sz="2400" dirty="0">
              <a:solidFill>
                <a:srgbClr val="000000"/>
              </a:solidFill>
              <a:latin typeface="Nunito" panose="020B0604020202020204" charset="0"/>
              <a:ea typeface="Arial"/>
              <a:cs typeface="Arial"/>
              <a:sym typeface="Arial"/>
            </a:endParaRPr>
          </a:p>
          <a:p>
            <a:pPr marL="0" lvl="0" indent="0" algn="l" rtl="0">
              <a:lnSpc>
                <a:spcPct val="95000"/>
              </a:lnSpc>
              <a:spcBef>
                <a:spcPts val="1400"/>
              </a:spcBef>
              <a:spcAft>
                <a:spcPts val="0"/>
              </a:spcAft>
              <a:buNone/>
            </a:pPr>
            <a:r>
              <a:rPr lang="en" sz="2400" dirty="0">
                <a:solidFill>
                  <a:srgbClr val="000000"/>
                </a:solidFill>
                <a:latin typeface="Nunito" panose="020B0604020202020204" charset="0"/>
                <a:ea typeface="Arial"/>
                <a:cs typeface="Arial"/>
                <a:sym typeface="Arial"/>
              </a:rPr>
              <a:t>Representatives from Miami Dade, Broward, Palm Beach, and Osceola Counties. </a:t>
            </a:r>
            <a:endParaRPr sz="2400" dirty="0">
              <a:solidFill>
                <a:srgbClr val="000000"/>
              </a:solidFill>
              <a:latin typeface="Nunito" panose="020B0604020202020204" charset="0"/>
              <a:ea typeface="Arial"/>
              <a:cs typeface="Arial"/>
              <a:sym typeface="Arial"/>
            </a:endParaRPr>
          </a:p>
          <a:p>
            <a:pPr marL="0" lvl="0" indent="0" algn="l" rtl="0">
              <a:lnSpc>
                <a:spcPct val="95000"/>
              </a:lnSpc>
              <a:spcBef>
                <a:spcPts val="1400"/>
              </a:spcBef>
              <a:spcAft>
                <a:spcPts val="0"/>
              </a:spcAft>
              <a:buNone/>
            </a:pPr>
            <a:r>
              <a:rPr lang="en" sz="2400" dirty="0">
                <a:solidFill>
                  <a:srgbClr val="000000"/>
                </a:solidFill>
                <a:latin typeface="Nunito" panose="020B0604020202020204" charset="0"/>
                <a:ea typeface="Arial"/>
                <a:cs typeface="Arial"/>
                <a:sym typeface="Arial"/>
              </a:rPr>
              <a:t>They described their instructional continuity plan for spring 2020, strengths and weaknesses of the plan, </a:t>
            </a:r>
            <a:r>
              <a:rPr lang="en-US" sz="2400" dirty="0">
                <a:solidFill>
                  <a:srgbClr val="000000"/>
                </a:solidFill>
                <a:latin typeface="Nunito" panose="020B0604020202020204" charset="0"/>
                <a:ea typeface="Arial"/>
                <a:cs typeface="Arial"/>
                <a:sym typeface="Arial"/>
              </a:rPr>
              <a:t>and </a:t>
            </a:r>
            <a:r>
              <a:rPr lang="en" sz="2400" dirty="0">
                <a:solidFill>
                  <a:srgbClr val="000000"/>
                </a:solidFill>
                <a:latin typeface="Nunito" panose="020B0604020202020204" charset="0"/>
                <a:ea typeface="Arial"/>
                <a:cs typeface="Arial"/>
                <a:sym typeface="Arial"/>
              </a:rPr>
              <a:t>described strategies to allow our students’ completion of their field experiences and internships.</a:t>
            </a:r>
            <a:r>
              <a:rPr lang="en" sz="2400" dirty="0">
                <a:solidFill>
                  <a:srgbClr val="000000"/>
                </a:solidFill>
                <a:latin typeface="Arial"/>
                <a:ea typeface="Arial"/>
                <a:cs typeface="Arial"/>
                <a:sym typeface="Arial"/>
              </a:rPr>
              <a:t>    </a:t>
            </a:r>
            <a:endParaRPr sz="2400" dirty="0">
              <a:solidFill>
                <a:srgbClr val="000000"/>
              </a:solidFill>
              <a:latin typeface="Arial"/>
              <a:ea typeface="Arial"/>
              <a:cs typeface="Arial"/>
              <a:sym typeface="Arial"/>
            </a:endParaRPr>
          </a:p>
          <a:p>
            <a:pPr marL="0" lvl="0" indent="0" algn="l" rtl="0">
              <a:spcBef>
                <a:spcPts val="200"/>
              </a:spcBef>
              <a:spcAft>
                <a:spcPts val="0"/>
              </a:spcAft>
              <a:buNone/>
            </a:pPr>
            <a:endParaRPr sz="2400" dirty="0">
              <a:solidFill>
                <a:srgbClr val="000000"/>
              </a:solidFill>
              <a:latin typeface="Arial"/>
              <a:ea typeface="Arial"/>
              <a:cs typeface="Arial"/>
              <a:sym typeface="Arial"/>
            </a:endParaRPr>
          </a:p>
          <a:p>
            <a:pPr marL="0" lvl="0" indent="0" algn="l" rtl="0">
              <a:spcBef>
                <a:spcPts val="0"/>
              </a:spcBef>
              <a:spcAft>
                <a:spcPts val="0"/>
              </a:spcAft>
              <a:buNone/>
            </a:pPr>
            <a:endParaRPr sz="2400" dirty="0">
              <a:solidFill>
                <a:srgbClr val="000000"/>
              </a:solidFill>
              <a:latin typeface="Arial"/>
              <a:ea typeface="Arial"/>
              <a:cs typeface="Arial"/>
              <a:sym typeface="Arial"/>
            </a:endParaRPr>
          </a:p>
          <a:p>
            <a:pPr marL="0" lvl="0" indent="0" algn="l" rtl="0">
              <a:spcBef>
                <a:spcPts val="0"/>
              </a:spcBef>
              <a:spcAft>
                <a:spcPts val="16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aphicFrame>
        <p:nvGraphicFramePr>
          <p:cNvPr id="331" name="Google Shape;331;p22"/>
          <p:cNvGraphicFramePr/>
          <p:nvPr>
            <p:extLst>
              <p:ext uri="{D42A27DB-BD31-4B8C-83A1-F6EECF244321}">
                <p14:modId xmlns:p14="http://schemas.microsoft.com/office/powerpoint/2010/main" val="4263130498"/>
              </p:ext>
            </p:extLst>
          </p:nvPr>
        </p:nvGraphicFramePr>
        <p:xfrm>
          <a:off x="589912" y="151825"/>
          <a:ext cx="8290853" cy="4839850"/>
        </p:xfrm>
        <a:graphic>
          <a:graphicData uri="http://schemas.openxmlformats.org/drawingml/2006/table">
            <a:tbl>
              <a:tblPr>
                <a:noFill/>
                <a:tableStyleId>{0FB16D82-1118-4195-BB55-56F280ED3933}</a:tableStyleId>
              </a:tblPr>
              <a:tblGrid>
                <a:gridCol w="1248077">
                  <a:extLst>
                    <a:ext uri="{9D8B030D-6E8A-4147-A177-3AD203B41FA5}">
                      <a16:colId xmlns:a16="http://schemas.microsoft.com/office/drawing/2014/main" val="20000"/>
                    </a:ext>
                  </a:extLst>
                </a:gridCol>
                <a:gridCol w="3461481">
                  <a:extLst>
                    <a:ext uri="{9D8B030D-6E8A-4147-A177-3AD203B41FA5}">
                      <a16:colId xmlns:a16="http://schemas.microsoft.com/office/drawing/2014/main" val="20001"/>
                    </a:ext>
                  </a:extLst>
                </a:gridCol>
                <a:gridCol w="3581295">
                  <a:extLst>
                    <a:ext uri="{9D8B030D-6E8A-4147-A177-3AD203B41FA5}">
                      <a16:colId xmlns:a16="http://schemas.microsoft.com/office/drawing/2014/main" val="20002"/>
                    </a:ext>
                  </a:extLst>
                </a:gridCol>
              </a:tblGrid>
              <a:tr h="755650">
                <a:tc>
                  <a:txBody>
                    <a:bodyPr/>
                    <a:lstStyle/>
                    <a:p>
                      <a:pPr marL="0" lvl="0" indent="0" algn="l" rtl="0">
                        <a:spcBef>
                          <a:spcPts val="0"/>
                        </a:spcBef>
                        <a:spcAft>
                          <a:spcPts val="0"/>
                        </a:spcAft>
                        <a:buNone/>
                      </a:pPr>
                      <a:r>
                        <a:rPr lang="en" sz="2000" dirty="0">
                          <a:latin typeface="Nunito" panose="020B0604020202020204" charset="0"/>
                        </a:rPr>
                        <a:t>District</a:t>
                      </a:r>
                      <a:endParaRPr sz="2000" dirty="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dirty="0">
                          <a:latin typeface="Nunito" panose="020B0604020202020204" charset="0"/>
                        </a:rPr>
                        <a:t>Strengths </a:t>
                      </a:r>
                      <a:endParaRPr sz="2000" dirty="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a:latin typeface="Nunito" panose="020B0604020202020204" charset="0"/>
                        </a:rPr>
                        <a:t>Weaknesses</a:t>
                      </a:r>
                      <a:endParaRPr sz="2000">
                        <a:latin typeface="Nunito" panose="020B0604020202020204" charset="0"/>
                      </a:endParaRPr>
                    </a:p>
                  </a:txBody>
                  <a:tcPr marL="91425" marR="91425" marT="91425" marB="91425"/>
                </a:tc>
                <a:extLst>
                  <a:ext uri="{0D108BD9-81ED-4DB2-BD59-A6C34878D82A}">
                    <a16:rowId xmlns:a16="http://schemas.microsoft.com/office/drawing/2014/main" val="10000"/>
                  </a:ext>
                </a:extLst>
              </a:tr>
              <a:tr h="928400">
                <a:tc>
                  <a:txBody>
                    <a:bodyPr/>
                    <a:lstStyle/>
                    <a:p>
                      <a:pPr marL="0" lvl="0" indent="0" algn="l" rtl="0">
                        <a:spcBef>
                          <a:spcPts val="0"/>
                        </a:spcBef>
                        <a:spcAft>
                          <a:spcPts val="0"/>
                        </a:spcAft>
                        <a:buNone/>
                      </a:pPr>
                      <a:r>
                        <a:rPr lang="en" sz="2000" b="0">
                          <a:latin typeface="Nunito" panose="020B0604020202020204" charset="0"/>
                          <a:ea typeface="Times New Roman"/>
                          <a:cs typeface="Times New Roman"/>
                          <a:sym typeface="Times New Roman"/>
                        </a:rPr>
                        <a:t>Broward</a:t>
                      </a:r>
                      <a:endParaRPr sz="2000" b="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dirty="0">
                          <a:latin typeface="Nunito" panose="020B0604020202020204" charset="0"/>
                          <a:ea typeface="Times New Roman"/>
                          <a:cs typeface="Times New Roman"/>
                          <a:sym typeface="Times New Roman"/>
                        </a:rPr>
                        <a:t>Lower cost (Comcast &amp; ATT)</a:t>
                      </a:r>
                      <a:endParaRPr sz="2000" dirty="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a:latin typeface="Nunito" panose="020B0604020202020204" charset="0"/>
                        </a:rPr>
                        <a:t>Students’ work depended on teachers’ tech skills. Better results for older students </a:t>
                      </a:r>
                      <a:endParaRPr sz="2000">
                        <a:latin typeface="Nunito" panose="020B0604020202020204" charset="0"/>
                      </a:endParaRPr>
                    </a:p>
                  </a:txBody>
                  <a:tcPr marL="91425" marR="91425" marT="91425" marB="91425"/>
                </a:tc>
                <a:extLst>
                  <a:ext uri="{0D108BD9-81ED-4DB2-BD59-A6C34878D82A}">
                    <a16:rowId xmlns:a16="http://schemas.microsoft.com/office/drawing/2014/main" val="10001"/>
                  </a:ext>
                </a:extLst>
              </a:tr>
              <a:tr h="733700">
                <a:tc>
                  <a:txBody>
                    <a:bodyPr/>
                    <a:lstStyle/>
                    <a:p>
                      <a:pPr marL="0" lvl="0" indent="0" algn="l" rtl="0">
                        <a:spcBef>
                          <a:spcPts val="0"/>
                        </a:spcBef>
                        <a:spcAft>
                          <a:spcPts val="0"/>
                        </a:spcAft>
                        <a:buNone/>
                      </a:pPr>
                      <a:r>
                        <a:rPr lang="en" sz="2000" b="0">
                          <a:latin typeface="Nunito" panose="020B0604020202020204" charset="0"/>
                          <a:ea typeface="Times New Roman"/>
                          <a:cs typeface="Times New Roman"/>
                          <a:sym typeface="Times New Roman"/>
                        </a:rPr>
                        <a:t>Palm Beach</a:t>
                      </a:r>
                      <a:endParaRPr sz="2000" b="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dirty="0">
                          <a:latin typeface="Nunito" panose="020B0604020202020204" charset="0"/>
                        </a:rPr>
                        <a:t>Teachers did their best</a:t>
                      </a:r>
                      <a:endParaRPr sz="2000" dirty="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a:latin typeface="Nunito" panose="020B0604020202020204" charset="0"/>
                        </a:rPr>
                        <a:t>Heterogeneous teachers’ ability</a:t>
                      </a:r>
                      <a:endParaRPr sz="2000">
                        <a:latin typeface="Nunito" panose="020B0604020202020204" charset="0"/>
                      </a:endParaRPr>
                    </a:p>
                  </a:txBody>
                  <a:tcPr marL="91425" marR="91425" marT="91425" marB="91425"/>
                </a:tc>
                <a:extLst>
                  <a:ext uri="{0D108BD9-81ED-4DB2-BD59-A6C34878D82A}">
                    <a16:rowId xmlns:a16="http://schemas.microsoft.com/office/drawing/2014/main" val="10002"/>
                  </a:ext>
                </a:extLst>
              </a:tr>
              <a:tr h="1168125">
                <a:tc>
                  <a:txBody>
                    <a:bodyPr/>
                    <a:lstStyle/>
                    <a:p>
                      <a:pPr marL="0" lvl="0" indent="0" algn="l" rtl="0">
                        <a:spcBef>
                          <a:spcPts val="0"/>
                        </a:spcBef>
                        <a:spcAft>
                          <a:spcPts val="0"/>
                        </a:spcAft>
                        <a:buNone/>
                      </a:pPr>
                      <a:r>
                        <a:rPr lang="en" sz="2000" b="0" dirty="0">
                          <a:latin typeface="Nunito" panose="020B0604020202020204" charset="0"/>
                          <a:ea typeface="Times New Roman"/>
                          <a:cs typeface="Times New Roman"/>
                          <a:sym typeface="Times New Roman"/>
                        </a:rPr>
                        <a:t>Miami Dade</a:t>
                      </a:r>
                      <a:endParaRPr sz="2000" b="0" dirty="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dirty="0">
                          <a:latin typeface="Nunito" panose="020B0604020202020204" charset="0"/>
                          <a:ea typeface="Times New Roman"/>
                          <a:cs typeface="Times New Roman"/>
                          <a:sym typeface="Times New Roman"/>
                        </a:rPr>
                        <a:t>Highly centralized curriculum process supported teachers</a:t>
                      </a:r>
                      <a:endParaRPr sz="2000" dirty="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dirty="0">
                          <a:latin typeface="Nunito" panose="020B0604020202020204" charset="0"/>
                        </a:rPr>
                        <a:t>Giving out devices. Partnered to create hotspots for 99% of community. Immigrant students isolated. </a:t>
                      </a:r>
                      <a:endParaRPr sz="2000" dirty="0">
                        <a:latin typeface="Nunito" panose="020B0604020202020204" charset="0"/>
                      </a:endParaRPr>
                    </a:p>
                  </a:txBody>
                  <a:tcPr marL="91425" marR="91425" marT="91425" marB="91425"/>
                </a:tc>
                <a:extLst>
                  <a:ext uri="{0D108BD9-81ED-4DB2-BD59-A6C34878D82A}">
                    <a16:rowId xmlns:a16="http://schemas.microsoft.com/office/drawing/2014/main" val="10003"/>
                  </a:ext>
                </a:extLst>
              </a:tr>
              <a:tr h="733700">
                <a:tc>
                  <a:txBody>
                    <a:bodyPr/>
                    <a:lstStyle/>
                    <a:p>
                      <a:pPr marL="0" lvl="0" indent="0" algn="l" rtl="0">
                        <a:spcBef>
                          <a:spcPts val="0"/>
                        </a:spcBef>
                        <a:spcAft>
                          <a:spcPts val="0"/>
                        </a:spcAft>
                        <a:buNone/>
                      </a:pPr>
                      <a:r>
                        <a:rPr lang="en" sz="2000" b="0" dirty="0">
                          <a:latin typeface="Nunito" panose="020B0604020202020204" charset="0"/>
                          <a:ea typeface="Times New Roman"/>
                          <a:cs typeface="Times New Roman"/>
                          <a:sym typeface="Times New Roman"/>
                        </a:rPr>
                        <a:t>Osceola</a:t>
                      </a:r>
                      <a:endParaRPr sz="2000" b="0" dirty="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a:latin typeface="Nunito" panose="020B0604020202020204" charset="0"/>
                          <a:ea typeface="Times New Roman"/>
                          <a:cs typeface="Times New Roman"/>
                          <a:sym typeface="Times New Roman"/>
                        </a:rPr>
                        <a:t>Teachers felt able to follow the plan</a:t>
                      </a:r>
                      <a:endParaRPr sz="2000">
                        <a:latin typeface="Nunito" panose="020B0604020202020204" charset="0"/>
                      </a:endParaRPr>
                    </a:p>
                  </a:txBody>
                  <a:tcPr marL="91425" marR="91425" marT="91425" marB="91425"/>
                </a:tc>
                <a:tc>
                  <a:txBody>
                    <a:bodyPr/>
                    <a:lstStyle/>
                    <a:p>
                      <a:pPr marL="0" lvl="0" indent="0" algn="l" rtl="0">
                        <a:spcBef>
                          <a:spcPts val="0"/>
                        </a:spcBef>
                        <a:spcAft>
                          <a:spcPts val="0"/>
                        </a:spcAft>
                        <a:buNone/>
                      </a:pPr>
                      <a:r>
                        <a:rPr lang="en" sz="2000" dirty="0">
                          <a:latin typeface="Nunito" panose="020B0604020202020204" charset="0"/>
                          <a:ea typeface="Times New Roman"/>
                          <a:cs typeface="Times New Roman"/>
                          <a:sym typeface="Times New Roman"/>
                        </a:rPr>
                        <a:t>Issuing laptops and creating hot spots </a:t>
                      </a:r>
                      <a:endParaRPr sz="2000" dirty="0">
                        <a:latin typeface="Nunito" panose="020B0604020202020204" charset="0"/>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8392B6BE64274581B65C538AA16310" ma:contentTypeVersion="13" ma:contentTypeDescription="Create a new document." ma:contentTypeScope="" ma:versionID="abcea88a4594ca2e02005412d8f058de">
  <xsd:schema xmlns:xsd="http://www.w3.org/2001/XMLSchema" xmlns:xs="http://www.w3.org/2001/XMLSchema" xmlns:p="http://schemas.microsoft.com/office/2006/metadata/properties" xmlns:ns3="1673ba76-6796-4625-b0e9-c4e2e79b2a0e" xmlns:ns4="bc798777-a161-4f13-9a33-53504951b975" targetNamespace="http://schemas.microsoft.com/office/2006/metadata/properties" ma:root="true" ma:fieldsID="9ed72a87b76212963eb6923c3f79ef38" ns3:_="" ns4:_="">
    <xsd:import namespace="1673ba76-6796-4625-b0e9-c4e2e79b2a0e"/>
    <xsd:import namespace="bc798777-a161-4f13-9a33-53504951b97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73ba76-6796-4625-b0e9-c4e2e79b2a0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798777-a161-4f13-9a33-53504951b97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47ED31-4AC2-4701-9A82-FDD8BC435C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73ba76-6796-4625-b0e9-c4e2e79b2a0e"/>
    <ds:schemaRef ds:uri="bc798777-a161-4f13-9a33-53504951b9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E6412C-F7D3-4CDC-9A03-44F450FA985B}">
  <ds:schemaRefs>
    <ds:schemaRef ds:uri="http://schemas.microsoft.com/sharepoint/v3/contenttype/forms"/>
  </ds:schemaRefs>
</ds:datastoreItem>
</file>

<file path=customXml/itemProps3.xml><?xml version="1.0" encoding="utf-8"?>
<ds:datastoreItem xmlns:ds="http://schemas.openxmlformats.org/officeDocument/2006/customXml" ds:itemID="{CBBF6F6F-CBA6-4A95-B39C-7BC3A64AC5E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TotalTime>
  <Words>1119</Words>
  <Application>Microsoft Office PowerPoint</Application>
  <PresentationFormat>On-screen Show (16:9)</PresentationFormat>
  <Paragraphs>348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Times New Roman</vt:lpstr>
      <vt:lpstr>Maven Pro</vt:lpstr>
      <vt:lpstr>Nunito</vt:lpstr>
      <vt:lpstr>Arial</vt:lpstr>
      <vt:lpstr>Momentum</vt:lpstr>
      <vt:lpstr>Assessment Committee Meeting  July 22, 2020  Meeting e     </vt:lpstr>
      <vt:lpstr>Agenda</vt:lpstr>
      <vt:lpstr>CAEP Updates</vt:lpstr>
      <vt:lpstr>Florida DOE Updates</vt:lpstr>
      <vt:lpstr>2016-2017 VAM Data</vt:lpstr>
      <vt:lpstr>2017-2018 VAM Data</vt:lpstr>
      <vt:lpstr>APPR Scores 2014-2020 </vt:lpstr>
      <vt:lpstr>TPAC &amp; ELAC Updates </vt:lpstr>
      <vt:lpstr>PowerPoint Presentation</vt:lpstr>
      <vt:lpstr>How might our students complete their field experiences and internship </vt:lpstr>
      <vt:lpstr> How can FCE &amp; SCJ support your district during this crisis? </vt:lpstr>
      <vt:lpstr>ELAC meeting</vt:lpstr>
      <vt:lpstr> How can FCE &amp; SCJ educational leadership programs better prepare leaders for this new reality? </vt:lpstr>
      <vt:lpstr>Feedback on our new program of study for the Educational Leadership master’s program  </vt:lpstr>
      <vt:lpstr>Exit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Committee Meeting</dc:title>
  <dc:creator>Gabriela Mendez</dc:creator>
  <cp:lastModifiedBy>Gabriela Mendez</cp:lastModifiedBy>
  <cp:revision>6</cp:revision>
  <dcterms:modified xsi:type="dcterms:W3CDTF">2020-07-22T17:20:23Z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0x010100408392B6BE64274581B65C538AA16310</vt:lpwstr>
  </property>
</Properties>
</file>